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5122525" cy="10693400"/>
  <p:notesSz cx="6858000" cy="9144000"/>
  <p:defaultTextStyle>
    <a:defPPr>
      <a:defRPr lang="ru-RU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70" d="100"/>
          <a:sy n="70" d="100"/>
        </p:scale>
        <p:origin x="-96" y="-72"/>
      </p:cViewPr>
      <p:guideLst>
        <p:guide orient="horz" pos="336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82147" y="2138680"/>
            <a:ext cx="12985208" cy="2851573"/>
          </a:xfrm>
          <a:ln>
            <a:noFill/>
          </a:ln>
        </p:spPr>
        <p:txBody>
          <a:bodyPr vert="horz" tIns="0" rIns="2950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9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882147" y="5034125"/>
            <a:ext cx="12990249" cy="2732758"/>
          </a:xfrm>
        </p:spPr>
        <p:txBody>
          <a:bodyPr lIns="0" rIns="29502"/>
          <a:lstStyle>
            <a:lvl1pPr marL="0" marR="73756" indent="0" algn="r">
              <a:buNone/>
              <a:defRPr>
                <a:solidFill>
                  <a:schemeClr val="tx1"/>
                </a:solidFill>
              </a:defRPr>
            </a:lvl1pPr>
            <a:lvl2pPr marL="737555" indent="0" algn="ctr">
              <a:buNone/>
            </a:lvl2pPr>
            <a:lvl3pPr marL="1475110" indent="0" algn="ctr">
              <a:buNone/>
            </a:lvl3pPr>
            <a:lvl4pPr marL="2212665" indent="0" algn="ctr">
              <a:buNone/>
            </a:lvl4pPr>
            <a:lvl5pPr marL="2950220" indent="0" algn="ctr">
              <a:buNone/>
            </a:lvl5pPr>
            <a:lvl6pPr marL="3687775" indent="0" algn="ctr">
              <a:buNone/>
            </a:lvl6pPr>
            <a:lvl7pPr marL="4425330" indent="0" algn="ctr">
              <a:buNone/>
            </a:lvl7pPr>
            <a:lvl8pPr marL="5162885" indent="0" algn="ctr">
              <a:buNone/>
            </a:lvl8pPr>
            <a:lvl9pPr marL="590044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1425789"/>
            <a:ext cx="3402568" cy="812649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1425789"/>
            <a:ext cx="9955662" cy="812649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107" y="2053133"/>
            <a:ext cx="12854146" cy="212442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9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7107" y="4217273"/>
            <a:ext cx="12854146" cy="2354032"/>
          </a:xfrm>
        </p:spPr>
        <p:txBody>
          <a:bodyPr lIns="73756" rIns="73756" anchor="t"/>
          <a:lstStyle>
            <a:lvl1pPr marL="0" indent="0">
              <a:buNone/>
              <a:defRPr sz="3500">
                <a:solidFill>
                  <a:schemeClr val="tx1"/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1097856"/>
            <a:ext cx="13610273" cy="1782233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126" y="2993910"/>
            <a:ext cx="6679115" cy="6915065"/>
          </a:xfrm>
        </p:spPr>
        <p:txBody>
          <a:bodyPr/>
          <a:lstStyle>
            <a:lvl1pPr>
              <a:defRPr sz="42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7284" y="2993910"/>
            <a:ext cx="6679115" cy="6915065"/>
          </a:xfrm>
        </p:spPr>
        <p:txBody>
          <a:bodyPr/>
          <a:lstStyle>
            <a:lvl1pPr>
              <a:defRPr sz="42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1097856"/>
            <a:ext cx="13610273" cy="1782233"/>
          </a:xfrm>
        </p:spPr>
        <p:txBody>
          <a:bodyPr tIns="73756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2892812"/>
            <a:ext cx="6681741" cy="1028101"/>
          </a:xfrm>
        </p:spPr>
        <p:txBody>
          <a:bodyPr lIns="73756" tIns="0" rIns="73756" bIns="0" anchor="ctr">
            <a:noAutofit/>
          </a:bodyPr>
          <a:lstStyle>
            <a:lvl1pPr marL="0" indent="0">
              <a:buNone/>
              <a:defRPr sz="3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682034" y="2899844"/>
            <a:ext cx="6684366" cy="1021070"/>
          </a:xfrm>
        </p:spPr>
        <p:txBody>
          <a:bodyPr lIns="73756" tIns="0" rIns="73756" bIns="0" anchor="ctr"/>
          <a:lstStyle>
            <a:lvl1pPr marL="0" indent="0">
              <a:buNone/>
              <a:defRPr sz="3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56126" y="3920913"/>
            <a:ext cx="6681741" cy="5996475"/>
          </a:xfrm>
        </p:spPr>
        <p:txBody>
          <a:bodyPr tIns="0"/>
          <a:lstStyle>
            <a:lvl1pPr>
              <a:defRPr sz="35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2034" y="3920913"/>
            <a:ext cx="6684366" cy="5996475"/>
          </a:xfrm>
        </p:spPr>
        <p:txBody>
          <a:bodyPr tIns="0"/>
          <a:lstStyle>
            <a:lvl1pPr>
              <a:defRPr sz="35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1097856"/>
            <a:ext cx="13736294" cy="1782233"/>
          </a:xfrm>
        </p:spPr>
        <p:txBody>
          <a:bodyPr vert="horz" tIns="7375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189" y="802008"/>
            <a:ext cx="4536758" cy="181193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4189" y="2613942"/>
            <a:ext cx="4536758" cy="7128933"/>
          </a:xfrm>
        </p:spPr>
        <p:txBody>
          <a:bodyPr lIns="29502" rIns="29502"/>
          <a:lstStyle>
            <a:lvl1pPr marL="0" indent="0" algn="l">
              <a:buNone/>
              <a:defRPr sz="2300"/>
            </a:lvl1pPr>
            <a:lvl2pPr indent="0" algn="l">
              <a:buNone/>
              <a:defRPr sz="1900"/>
            </a:lvl2pPr>
            <a:lvl3pPr indent="0" algn="l">
              <a:buNone/>
              <a:defRPr sz="1600"/>
            </a:lvl3pPr>
            <a:lvl4pPr indent="0" algn="l">
              <a:buNone/>
              <a:defRPr sz="1500"/>
            </a:lvl4pPr>
            <a:lvl5pPr indent="0" algn="l">
              <a:buNone/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912487" y="2613942"/>
            <a:ext cx="8453912" cy="7128933"/>
          </a:xfrm>
        </p:spPr>
        <p:txBody>
          <a:bodyPr tIns="0"/>
          <a:lstStyle>
            <a:lvl1pPr>
              <a:defRPr sz="4500"/>
            </a:lvl1pPr>
            <a:lvl2pPr>
              <a:defRPr sz="4200"/>
            </a:lvl2pPr>
            <a:lvl3pPr>
              <a:defRPr sz="3900"/>
            </a:lvl3pPr>
            <a:lvl4pPr>
              <a:defRPr sz="32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5235584" y="1727779"/>
            <a:ext cx="8695452" cy="64160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1" tIns="73756" rIns="147511" bIns="7375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3237392" y="8357269"/>
            <a:ext cx="257083" cy="2423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1" tIns="73756" rIns="147511" bIns="7375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68" y="1835243"/>
            <a:ext cx="3659651" cy="2467716"/>
          </a:xfrm>
        </p:spPr>
        <p:txBody>
          <a:bodyPr vert="horz" lIns="73756" tIns="73756" rIns="73756" bIns="73756" anchor="b"/>
          <a:lstStyle>
            <a:lvl1pPr algn="l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8168" y="4410809"/>
            <a:ext cx="3654610" cy="3398125"/>
          </a:xfrm>
        </p:spPr>
        <p:txBody>
          <a:bodyPr lIns="103258" rIns="73756" bIns="73756" anchor="t"/>
          <a:lstStyle>
            <a:lvl1pPr marL="0" indent="0" algn="l">
              <a:spcBef>
                <a:spcPts val="403"/>
              </a:spcBef>
              <a:buFontTx/>
              <a:buNone/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358231" y="9911198"/>
            <a:ext cx="1008168" cy="569325"/>
          </a:xfrm>
        </p:spPr>
        <p:txBody>
          <a:bodyPr/>
          <a:lstStyle/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5764872" y="1870358"/>
            <a:ext cx="7636875" cy="613088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5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5753" y="9069587"/>
            <a:ext cx="15154030" cy="162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511" tIns="73756" rIns="147511" bIns="7375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7246210" y="9698321"/>
            <a:ext cx="7876315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511" tIns="73756" rIns="147511" bIns="7375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5753" y="-11140"/>
            <a:ext cx="15154030" cy="162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511" tIns="73756" rIns="147511" bIns="7375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246210" y="-11138"/>
            <a:ext cx="7876315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7511" tIns="73756" rIns="147511" bIns="7375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6126" y="1097856"/>
            <a:ext cx="13610273" cy="1782233"/>
          </a:xfrm>
          <a:prstGeom prst="rect">
            <a:avLst/>
          </a:prstGeom>
        </p:spPr>
        <p:txBody>
          <a:bodyPr vert="horz" lIns="0" tIns="73756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756126" y="3017915"/>
            <a:ext cx="13610273" cy="6843776"/>
          </a:xfrm>
          <a:prstGeom prst="rect">
            <a:avLst/>
          </a:prstGeom>
        </p:spPr>
        <p:txBody>
          <a:bodyPr vert="horz" lIns="147511" tIns="73756" rIns="147511" bIns="7375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56126" y="9911198"/>
            <a:ext cx="3528589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34D57-92D0-4675-A164-793DC779F4B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410736" y="9911198"/>
            <a:ext cx="5544926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3106189" y="9911198"/>
            <a:ext cx="1260210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846E98-F8D2-4A8F-A5C6-B27024CF76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31451" y="315606"/>
            <a:ext cx="15182969" cy="1012309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8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2533" indent="-44253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32577" indent="-39828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indent="-39828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643" indent="-33927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176" indent="-33927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709" indent="-33927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7731" indent="-29502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40264" indent="-295022" algn="l" rtl="0" eaLnBrk="1" latinLnBrk="0" hangingPunct="1">
        <a:spcBef>
          <a:spcPct val="20000"/>
        </a:spcBef>
        <a:buClr>
          <a:schemeClr val="tx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97" indent="-29502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fortex-rostov.ru/wp-content/uploads/Cup_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134" y="2898428"/>
            <a:ext cx="2593356" cy="3793721"/>
          </a:xfrm>
          <a:prstGeom prst="rect">
            <a:avLst/>
          </a:prstGeom>
          <a:noFill/>
        </p:spPr>
      </p:pic>
      <p:sp>
        <p:nvSpPr>
          <p:cNvPr id="306" name="Полилиния 305"/>
          <p:cNvSpPr/>
          <p:nvPr/>
        </p:nvSpPr>
        <p:spPr>
          <a:xfrm>
            <a:off x="3360593" y="1758553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ДЦ -1</a:t>
            </a:r>
            <a:endParaRPr lang="ru-RU" sz="2800" dirty="0">
              <a:latin typeface="+mj-lt"/>
            </a:endParaRPr>
          </a:p>
        </p:txBody>
      </p:sp>
      <p:sp>
        <p:nvSpPr>
          <p:cNvPr id="307" name="Полилиния 306"/>
          <p:cNvSpPr/>
          <p:nvPr/>
        </p:nvSpPr>
        <p:spPr>
          <a:xfrm rot="23742401">
            <a:off x="2932547" y="1834396"/>
            <a:ext cx="472453" cy="52120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472453" y="26060"/>
                </a:moveTo>
                <a:lnTo>
                  <a:pt x="0" y="26060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5" tIns="14249" rIns="237115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08" name="Полилиния 307"/>
          <p:cNvSpPr/>
          <p:nvPr/>
        </p:nvSpPr>
        <p:spPr>
          <a:xfrm>
            <a:off x="1800622" y="148281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61" tIns="32461" rIns="32461" bIns="3246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ДЦ-1</a:t>
            </a:r>
            <a:endParaRPr lang="ru-RU" sz="2800" kern="1200" dirty="0">
              <a:latin typeface="+mj-lt"/>
            </a:endParaRPr>
          </a:p>
        </p:txBody>
      </p:sp>
      <p:sp>
        <p:nvSpPr>
          <p:cNvPr id="309" name="Полилиния 308"/>
          <p:cNvSpPr/>
          <p:nvPr/>
        </p:nvSpPr>
        <p:spPr>
          <a:xfrm rot="19457599">
            <a:off x="2932547" y="2110137"/>
            <a:ext cx="472453" cy="52120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472453" y="26060"/>
                </a:moveTo>
                <a:lnTo>
                  <a:pt x="0" y="26060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4" tIns="14249" rIns="237116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10" name="Полилиния 309"/>
          <p:cNvSpPr/>
          <p:nvPr/>
        </p:nvSpPr>
        <p:spPr>
          <a:xfrm>
            <a:off x="1800622" y="203429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61" tIns="32461" rIns="32461" bIns="3246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err="1" smtClean="0">
                <a:latin typeface="+mj-lt"/>
              </a:rPr>
              <a:t>Энерго</a:t>
            </a:r>
            <a:r>
              <a:rPr lang="ru-RU" sz="1500" dirty="0" smtClean="0">
                <a:latin typeface="+mj-lt"/>
              </a:rPr>
              <a:t>- </a:t>
            </a:r>
            <a:r>
              <a:rPr lang="ru-RU" sz="1500" dirty="0" err="1" smtClean="0">
                <a:latin typeface="+mj-lt"/>
              </a:rPr>
              <a:t>произ-во</a:t>
            </a:r>
            <a:endParaRPr lang="ru-RU" sz="1500" dirty="0" smtClean="0">
              <a:latin typeface="+mj-lt"/>
            </a:endParaRPr>
          </a:p>
        </p:txBody>
      </p:sp>
      <p:sp>
        <p:nvSpPr>
          <p:cNvPr id="312" name="Полилиния 311"/>
          <p:cNvSpPr/>
          <p:nvPr/>
        </p:nvSpPr>
        <p:spPr>
          <a:xfrm>
            <a:off x="3360593" y="2910681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ПГП</a:t>
            </a:r>
            <a:endParaRPr lang="ru-RU" sz="2800" dirty="0">
              <a:latin typeface="+mj-lt"/>
            </a:endParaRPr>
          </a:p>
        </p:txBody>
      </p:sp>
      <p:sp>
        <p:nvSpPr>
          <p:cNvPr id="313" name="Полилиния 312"/>
          <p:cNvSpPr/>
          <p:nvPr/>
        </p:nvSpPr>
        <p:spPr>
          <a:xfrm rot="23742401">
            <a:off x="2932547" y="2986524"/>
            <a:ext cx="472453" cy="52120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472453" y="26060"/>
                </a:moveTo>
                <a:lnTo>
                  <a:pt x="0" y="26060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5" tIns="14249" rIns="237115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14" name="Полилиния 313"/>
          <p:cNvSpPr/>
          <p:nvPr/>
        </p:nvSpPr>
        <p:spPr>
          <a:xfrm>
            <a:off x="1800622" y="263494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ПГП</a:t>
            </a:r>
            <a:endParaRPr lang="ru-RU" sz="2800" kern="1200" dirty="0">
              <a:latin typeface="+mj-lt"/>
            </a:endParaRPr>
          </a:p>
        </p:txBody>
      </p:sp>
      <p:sp>
        <p:nvSpPr>
          <p:cNvPr id="315" name="Полилиния 314"/>
          <p:cNvSpPr/>
          <p:nvPr/>
        </p:nvSpPr>
        <p:spPr>
          <a:xfrm rot="19457599">
            <a:off x="2932547" y="3262265"/>
            <a:ext cx="472453" cy="52120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472453" y="26060"/>
                </a:moveTo>
                <a:lnTo>
                  <a:pt x="0" y="26060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4" tIns="14249" rIns="237116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16" name="Полилиния 315"/>
          <p:cNvSpPr/>
          <p:nvPr/>
        </p:nvSpPr>
        <p:spPr>
          <a:xfrm>
            <a:off x="1800622" y="318642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latin typeface="+mj-lt"/>
              </a:rPr>
              <a:t>Дирекция по персон.</a:t>
            </a:r>
            <a:endParaRPr lang="ru-RU" sz="1500" kern="1200" dirty="0">
              <a:latin typeface="+mj-lt"/>
            </a:endParaRPr>
          </a:p>
        </p:txBody>
      </p:sp>
      <p:sp>
        <p:nvSpPr>
          <p:cNvPr id="318" name="Полилиния 317"/>
          <p:cNvSpPr/>
          <p:nvPr/>
        </p:nvSpPr>
        <p:spPr>
          <a:xfrm>
            <a:off x="3360593" y="4062809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46" tIns="26746" rIns="26746" bIns="2674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УЖДТ</a:t>
            </a:r>
            <a:endParaRPr lang="ru-RU" sz="2800" dirty="0">
              <a:latin typeface="+mj-lt"/>
            </a:endParaRPr>
          </a:p>
        </p:txBody>
      </p:sp>
      <p:sp>
        <p:nvSpPr>
          <p:cNvPr id="319" name="Полилиния 318"/>
          <p:cNvSpPr/>
          <p:nvPr/>
        </p:nvSpPr>
        <p:spPr>
          <a:xfrm rot="23742401">
            <a:off x="2932547" y="4138652"/>
            <a:ext cx="472453" cy="52120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472453" y="26060"/>
                </a:moveTo>
                <a:lnTo>
                  <a:pt x="0" y="26060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5" tIns="14249" rIns="237115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20" name="Полилиния 319"/>
          <p:cNvSpPr/>
          <p:nvPr/>
        </p:nvSpPr>
        <p:spPr>
          <a:xfrm>
            <a:off x="1800622" y="378706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err="1" smtClean="0">
                <a:latin typeface="+mj-lt"/>
              </a:rPr>
              <a:t>ЦЭлС</a:t>
            </a:r>
            <a:endParaRPr lang="ru-RU" sz="2800" kern="1200" dirty="0">
              <a:latin typeface="+mj-lt"/>
            </a:endParaRPr>
          </a:p>
        </p:txBody>
      </p:sp>
      <p:sp>
        <p:nvSpPr>
          <p:cNvPr id="321" name="Полилиния 320"/>
          <p:cNvSpPr/>
          <p:nvPr/>
        </p:nvSpPr>
        <p:spPr>
          <a:xfrm rot="19457599">
            <a:off x="2932547" y="4414393"/>
            <a:ext cx="472453" cy="52120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472453" y="26060"/>
                </a:moveTo>
                <a:lnTo>
                  <a:pt x="0" y="26060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4" tIns="14249" rIns="237116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22" name="Полилиния 321"/>
          <p:cNvSpPr/>
          <p:nvPr/>
        </p:nvSpPr>
        <p:spPr>
          <a:xfrm>
            <a:off x="1800622" y="433855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46" tIns="26746" rIns="26746" bIns="2674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УЖДТ</a:t>
            </a:r>
            <a:endParaRPr lang="ru-RU" sz="2800" kern="1200" dirty="0">
              <a:latin typeface="+mj-lt"/>
            </a:endParaRPr>
          </a:p>
        </p:txBody>
      </p:sp>
      <p:sp>
        <p:nvSpPr>
          <p:cNvPr id="330" name="Полилиния 329"/>
          <p:cNvSpPr/>
          <p:nvPr/>
        </p:nvSpPr>
        <p:spPr>
          <a:xfrm>
            <a:off x="3360593" y="6367065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41" tIns="24841" rIns="24841" bIns="2484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smtClean="0">
                <a:latin typeface="+mj-lt"/>
              </a:rPr>
              <a:t>ОГЦ</a:t>
            </a:r>
            <a:endParaRPr lang="ru-RU" sz="2800" dirty="0">
              <a:latin typeface="+mj-lt"/>
            </a:endParaRPr>
          </a:p>
        </p:txBody>
      </p:sp>
      <p:sp>
        <p:nvSpPr>
          <p:cNvPr id="331" name="Полилиния 330"/>
          <p:cNvSpPr/>
          <p:nvPr/>
        </p:nvSpPr>
        <p:spPr>
          <a:xfrm rot="23742401">
            <a:off x="2932547" y="6442908"/>
            <a:ext cx="472453" cy="52120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472453" y="26060"/>
                </a:moveTo>
                <a:lnTo>
                  <a:pt x="0" y="26060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5" tIns="14249" rIns="237115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32" name="Полилиния 331"/>
          <p:cNvSpPr/>
          <p:nvPr/>
        </p:nvSpPr>
        <p:spPr>
          <a:xfrm>
            <a:off x="1800622" y="609132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ОГЦ</a:t>
            </a:r>
            <a:endParaRPr lang="ru-RU" sz="2800" kern="1200" dirty="0">
              <a:latin typeface="+mj-lt"/>
            </a:endParaRPr>
          </a:p>
        </p:txBody>
      </p:sp>
      <p:sp>
        <p:nvSpPr>
          <p:cNvPr id="333" name="Полилиния 332"/>
          <p:cNvSpPr/>
          <p:nvPr/>
        </p:nvSpPr>
        <p:spPr>
          <a:xfrm rot="19457599">
            <a:off x="2932547" y="6718649"/>
            <a:ext cx="472453" cy="52120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472453" y="26060"/>
                </a:moveTo>
                <a:lnTo>
                  <a:pt x="0" y="26060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4" tIns="14249" rIns="237116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34" name="Полилиния 333"/>
          <p:cNvSpPr/>
          <p:nvPr/>
        </p:nvSpPr>
        <p:spPr>
          <a:xfrm>
            <a:off x="1800622" y="664280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41" tIns="24841" rIns="24841" bIns="2484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КХП</a:t>
            </a:r>
            <a:endParaRPr lang="ru-RU" sz="2800" kern="1200" dirty="0">
              <a:latin typeface="+mj-lt"/>
            </a:endParaRPr>
          </a:p>
        </p:txBody>
      </p:sp>
      <p:sp>
        <p:nvSpPr>
          <p:cNvPr id="336" name="Полилиния 335"/>
          <p:cNvSpPr/>
          <p:nvPr/>
        </p:nvSpPr>
        <p:spPr>
          <a:xfrm>
            <a:off x="3384798" y="765095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+mj-lt"/>
              </a:rPr>
              <a:t>ПДС</a:t>
            </a:r>
            <a:endParaRPr lang="ru-RU" sz="2800" kern="1200" dirty="0"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80942" y="1170236"/>
            <a:ext cx="959098" cy="479549"/>
            <a:chOff x="1343947" y="588317"/>
            <a:chExt cx="959098" cy="479549"/>
          </a:xfrm>
          <a:scene3d>
            <a:camera prst="orthographicFront"/>
            <a:lightRig rig="chilly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43947" y="588317"/>
              <a:ext cx="959098" cy="479549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000" dirty="0" smtClean="0">
                  <a:latin typeface="+mj-lt"/>
                </a:rPr>
                <a:t>Д</a:t>
              </a:r>
              <a:r>
                <a:rPr lang="en-US" sz="2000" dirty="0" smtClean="0">
                  <a:latin typeface="+mj-lt"/>
                </a:rPr>
                <a:t>/</a:t>
              </a:r>
              <a:r>
                <a:rPr lang="ru-RU" sz="2000" dirty="0" smtClean="0">
                  <a:latin typeface="+mj-lt"/>
                </a:rPr>
                <a:t>без.</a:t>
              </a:r>
              <a:endParaRPr lang="ru-RU" sz="2000" dirty="0">
                <a:latin typeface="+mj-lt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32304" y="8061344"/>
            <a:ext cx="959098" cy="479549"/>
            <a:chOff x="1343947" y="588317"/>
            <a:chExt cx="959098" cy="479549"/>
          </a:xfrm>
          <a:scene3d>
            <a:camera prst="orthographicFront"/>
            <a:lightRig rig="chilly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343947" y="588317"/>
              <a:ext cx="959098" cy="479549"/>
            </a:xfrm>
            <a:prstGeom prst="roundRect">
              <a:avLst>
                <a:gd name="adj" fmla="val 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800" dirty="0" smtClean="0">
                  <a:latin typeface="+mj-lt"/>
                </a:rPr>
                <a:t>РП</a:t>
              </a:r>
              <a:endParaRPr lang="ru-RU" sz="2800" dirty="0">
                <a:latin typeface="+mj-lt"/>
              </a:endParaRPr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80942" y="3474492"/>
            <a:ext cx="959098" cy="479549"/>
            <a:chOff x="1343947" y="588317"/>
            <a:chExt cx="959098" cy="479549"/>
          </a:xfrm>
          <a:scene3d>
            <a:camera prst="orthographicFront"/>
            <a:lightRig rig="chilly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343947" y="588317"/>
              <a:ext cx="959098" cy="479549"/>
            </a:xfrm>
            <a:prstGeom prst="roundRect">
              <a:avLst>
                <a:gd name="adj" fmla="val 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400" dirty="0" smtClean="0">
                  <a:latin typeface="+mj-lt"/>
                </a:rPr>
                <a:t>УЖДТ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cxnSp>
        <p:nvCxnSpPr>
          <p:cNvPr id="33" name="Прямая соединительная линия 32"/>
          <p:cNvCxnSpPr>
            <a:endCxn id="20" idx="1"/>
          </p:cNvCxnSpPr>
          <p:nvPr/>
        </p:nvCxnSpPr>
        <p:spPr>
          <a:xfrm>
            <a:off x="4320902" y="3186460"/>
            <a:ext cx="360040" cy="527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20" idx="1"/>
          </p:cNvCxnSpPr>
          <p:nvPr/>
        </p:nvCxnSpPr>
        <p:spPr>
          <a:xfrm flipV="1">
            <a:off x="4320902" y="3714267"/>
            <a:ext cx="360040" cy="5523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20902" y="5490716"/>
            <a:ext cx="360040" cy="527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320902" y="6018523"/>
            <a:ext cx="360040" cy="552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Полилиния 299"/>
          <p:cNvSpPr/>
          <p:nvPr/>
        </p:nvSpPr>
        <p:spPr>
          <a:xfrm>
            <a:off x="3384798" y="865906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" tIns="25476" rIns="25476" bIns="254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РП</a:t>
            </a:r>
            <a:endParaRPr lang="ru-RU" sz="2800" kern="1200" dirty="0">
              <a:latin typeface="+mj-lt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320902" y="858453"/>
            <a:ext cx="360040" cy="527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320902" y="1386260"/>
            <a:ext cx="360040" cy="552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68" idx="4"/>
          </p:cNvCxnSpPr>
          <p:nvPr/>
        </p:nvCxnSpPr>
        <p:spPr>
          <a:xfrm>
            <a:off x="4536926" y="8083004"/>
            <a:ext cx="144016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73" idx="0"/>
          </p:cNvCxnSpPr>
          <p:nvPr/>
        </p:nvCxnSpPr>
        <p:spPr>
          <a:xfrm flipV="1">
            <a:off x="4536926" y="8299029"/>
            <a:ext cx="144016" cy="3600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Полилиния 389"/>
          <p:cNvSpPr/>
          <p:nvPr/>
        </p:nvSpPr>
        <p:spPr>
          <a:xfrm>
            <a:off x="11019979" y="1758787"/>
            <a:ext cx="958162" cy="479081"/>
          </a:xfrm>
          <a:custGeom>
            <a:avLst/>
            <a:gdLst>
              <a:gd name="connsiteX0" fmla="*/ 0 w 958162"/>
              <a:gd name="connsiteY0" fmla="*/ 47908 h 479081"/>
              <a:gd name="connsiteX1" fmla="*/ 14032 w 958162"/>
              <a:gd name="connsiteY1" fmla="*/ 14032 h 479081"/>
              <a:gd name="connsiteX2" fmla="*/ 47908 w 958162"/>
              <a:gd name="connsiteY2" fmla="*/ 0 h 479081"/>
              <a:gd name="connsiteX3" fmla="*/ 910254 w 958162"/>
              <a:gd name="connsiteY3" fmla="*/ 0 h 479081"/>
              <a:gd name="connsiteX4" fmla="*/ 944130 w 958162"/>
              <a:gd name="connsiteY4" fmla="*/ 14032 h 479081"/>
              <a:gd name="connsiteX5" fmla="*/ 958162 w 958162"/>
              <a:gd name="connsiteY5" fmla="*/ 47908 h 479081"/>
              <a:gd name="connsiteX6" fmla="*/ 958162 w 958162"/>
              <a:gd name="connsiteY6" fmla="*/ 431173 h 479081"/>
              <a:gd name="connsiteX7" fmla="*/ 944130 w 958162"/>
              <a:gd name="connsiteY7" fmla="*/ 465049 h 479081"/>
              <a:gd name="connsiteX8" fmla="*/ 910254 w 958162"/>
              <a:gd name="connsiteY8" fmla="*/ 479081 h 479081"/>
              <a:gd name="connsiteX9" fmla="*/ 47908 w 958162"/>
              <a:gd name="connsiteY9" fmla="*/ 479081 h 479081"/>
              <a:gd name="connsiteX10" fmla="*/ 14032 w 958162"/>
              <a:gd name="connsiteY10" fmla="*/ 465049 h 479081"/>
              <a:gd name="connsiteX11" fmla="*/ 0 w 958162"/>
              <a:gd name="connsiteY11" fmla="*/ 431173 h 479081"/>
              <a:gd name="connsiteX12" fmla="*/ 0 w 958162"/>
              <a:gd name="connsiteY12" fmla="*/ 47908 h 47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162" h="479081">
                <a:moveTo>
                  <a:pt x="0" y="47908"/>
                </a:moveTo>
                <a:cubicBezTo>
                  <a:pt x="0" y="35202"/>
                  <a:pt x="5047" y="23016"/>
                  <a:pt x="14032" y="14032"/>
                </a:cubicBezTo>
                <a:cubicBezTo>
                  <a:pt x="23017" y="5048"/>
                  <a:pt x="35202" y="0"/>
                  <a:pt x="47908" y="0"/>
                </a:cubicBezTo>
                <a:lnTo>
                  <a:pt x="910254" y="0"/>
                </a:lnTo>
                <a:cubicBezTo>
                  <a:pt x="922960" y="0"/>
                  <a:pt x="935146" y="5047"/>
                  <a:pt x="944130" y="14032"/>
                </a:cubicBezTo>
                <a:cubicBezTo>
                  <a:pt x="953114" y="23017"/>
                  <a:pt x="958162" y="35202"/>
                  <a:pt x="958162" y="47908"/>
                </a:cubicBezTo>
                <a:lnTo>
                  <a:pt x="958162" y="431173"/>
                </a:lnTo>
                <a:cubicBezTo>
                  <a:pt x="958162" y="443879"/>
                  <a:pt x="953115" y="456065"/>
                  <a:pt x="944130" y="465049"/>
                </a:cubicBezTo>
                <a:cubicBezTo>
                  <a:pt x="935146" y="474033"/>
                  <a:pt x="922960" y="479081"/>
                  <a:pt x="910254" y="479081"/>
                </a:cubicBezTo>
                <a:lnTo>
                  <a:pt x="47908" y="479081"/>
                </a:lnTo>
                <a:cubicBezTo>
                  <a:pt x="35202" y="479081"/>
                  <a:pt x="23016" y="474034"/>
                  <a:pt x="14032" y="465049"/>
                </a:cubicBezTo>
                <a:cubicBezTo>
                  <a:pt x="5048" y="456064"/>
                  <a:pt x="0" y="443879"/>
                  <a:pt x="0" y="431173"/>
                </a:cubicBezTo>
                <a:lnTo>
                  <a:pt x="0" y="47908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57" tIns="23557" rIns="23557" bIns="2355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+mj-lt"/>
              </a:rPr>
              <a:t>ЦВС</a:t>
            </a:r>
            <a:endParaRPr lang="ru-RU" sz="2000" kern="1200" dirty="0">
              <a:latin typeface="+mj-lt"/>
            </a:endParaRPr>
          </a:p>
        </p:txBody>
      </p:sp>
      <p:sp>
        <p:nvSpPr>
          <p:cNvPr id="398" name="Полилиния 397"/>
          <p:cNvSpPr/>
          <p:nvPr/>
        </p:nvSpPr>
        <p:spPr>
          <a:xfrm>
            <a:off x="11017646" y="289842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11" tIns="26111" rIns="26111" bIns="2611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ДАТП</a:t>
            </a:r>
          </a:p>
        </p:txBody>
      </p:sp>
      <p:sp>
        <p:nvSpPr>
          <p:cNvPr id="403" name="Полилиния 402"/>
          <p:cNvSpPr/>
          <p:nvPr/>
        </p:nvSpPr>
        <p:spPr>
          <a:xfrm rot="19457599">
            <a:off x="11933547" y="4138653"/>
            <a:ext cx="472453" cy="52119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0" y="26059"/>
                </a:moveTo>
                <a:lnTo>
                  <a:pt x="472453" y="26059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4" tIns="14248" rIns="237116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404" name="Полилиния 403"/>
          <p:cNvSpPr/>
          <p:nvPr/>
        </p:nvSpPr>
        <p:spPr>
          <a:xfrm>
            <a:off x="12529814" y="378706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86" tIns="29286" rIns="29286" bIns="2928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err="1" smtClean="0">
                <a:latin typeface="+mj-lt"/>
              </a:rPr>
              <a:t>ЦРЭиСА</a:t>
            </a:r>
            <a:endParaRPr lang="ru-RU" sz="2000" kern="1200" dirty="0">
              <a:latin typeface="+mj-lt"/>
            </a:endParaRPr>
          </a:p>
        </p:txBody>
      </p:sp>
      <p:sp>
        <p:nvSpPr>
          <p:cNvPr id="405" name="Полилиния 404"/>
          <p:cNvSpPr/>
          <p:nvPr/>
        </p:nvSpPr>
        <p:spPr>
          <a:xfrm rot="2142401">
            <a:off x="11933547" y="4414394"/>
            <a:ext cx="472453" cy="52119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0" y="26059"/>
                </a:moveTo>
                <a:lnTo>
                  <a:pt x="472453" y="26059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5" tIns="14248" rIns="237115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406" name="Полилиния 405"/>
          <p:cNvSpPr/>
          <p:nvPr/>
        </p:nvSpPr>
        <p:spPr>
          <a:xfrm>
            <a:off x="12529814" y="433855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smtClean="0">
                <a:latin typeface="+mj-lt"/>
              </a:rPr>
              <a:t>Газовый цех</a:t>
            </a:r>
            <a:endParaRPr lang="ru-RU" sz="1800" kern="1200" dirty="0">
              <a:latin typeface="+mj-lt"/>
            </a:endParaRPr>
          </a:p>
        </p:txBody>
      </p:sp>
      <p:sp>
        <p:nvSpPr>
          <p:cNvPr id="414" name="Полилиния 413"/>
          <p:cNvSpPr/>
          <p:nvPr/>
        </p:nvSpPr>
        <p:spPr>
          <a:xfrm>
            <a:off x="11018855" y="6367065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+mj-lt"/>
              </a:rPr>
              <a:t>АТУ</a:t>
            </a:r>
            <a:endParaRPr lang="ru-RU" sz="1600" dirty="0">
              <a:latin typeface="+mj-lt"/>
            </a:endParaRPr>
          </a:p>
        </p:txBody>
      </p:sp>
      <p:sp>
        <p:nvSpPr>
          <p:cNvPr id="415" name="Полилиния 414"/>
          <p:cNvSpPr/>
          <p:nvPr/>
        </p:nvSpPr>
        <p:spPr>
          <a:xfrm rot="19457599">
            <a:off x="11933547" y="6442909"/>
            <a:ext cx="472453" cy="52119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0" y="26059"/>
                </a:moveTo>
                <a:lnTo>
                  <a:pt x="472453" y="26059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4" tIns="14248" rIns="237116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416" name="Полилиния 415"/>
          <p:cNvSpPr/>
          <p:nvPr/>
        </p:nvSpPr>
        <p:spPr>
          <a:xfrm>
            <a:off x="12529814" y="609132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61" tIns="32461" rIns="32461" bIns="3246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latin typeface="+mj-lt"/>
              </a:rPr>
              <a:t>Центр </a:t>
            </a:r>
            <a:r>
              <a:rPr lang="ru-RU" sz="1500" kern="1200" dirty="0" err="1" smtClean="0">
                <a:latin typeface="+mj-lt"/>
              </a:rPr>
              <a:t>энергоэф</a:t>
            </a:r>
            <a:r>
              <a:rPr lang="ru-RU" sz="1500" kern="1200" dirty="0" smtClean="0">
                <a:latin typeface="+mj-lt"/>
              </a:rPr>
              <a:t>.</a:t>
            </a:r>
            <a:endParaRPr lang="ru-RU" sz="1500" kern="1200" dirty="0">
              <a:latin typeface="+mj-lt"/>
            </a:endParaRPr>
          </a:p>
        </p:txBody>
      </p:sp>
      <p:sp>
        <p:nvSpPr>
          <p:cNvPr id="417" name="Полилиния 416"/>
          <p:cNvSpPr/>
          <p:nvPr/>
        </p:nvSpPr>
        <p:spPr>
          <a:xfrm rot="2142401">
            <a:off x="11933547" y="6718650"/>
            <a:ext cx="472453" cy="52119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0" y="26059"/>
                </a:moveTo>
                <a:lnTo>
                  <a:pt x="472453" y="26059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5" tIns="14248" rIns="237115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418" name="Полилиния 417"/>
          <p:cNvSpPr/>
          <p:nvPr/>
        </p:nvSpPr>
        <p:spPr>
          <a:xfrm>
            <a:off x="12529814" y="664280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61" tIns="32461" rIns="32461" bIns="3246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dirty="0" smtClean="0">
                <a:latin typeface="+mj-lt"/>
              </a:rPr>
              <a:t>АТУ</a:t>
            </a:r>
            <a:endParaRPr lang="ru-RU" sz="2600" kern="1200" dirty="0">
              <a:latin typeface="+mj-lt"/>
            </a:endParaRPr>
          </a:p>
        </p:txBody>
      </p:sp>
      <p:sp>
        <p:nvSpPr>
          <p:cNvPr id="420" name="Полилиния 419"/>
          <p:cNvSpPr/>
          <p:nvPr/>
        </p:nvSpPr>
        <p:spPr>
          <a:xfrm>
            <a:off x="11018855" y="7519193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46" tIns="26746" rIns="26746" bIns="2674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latin typeface="+mj-lt"/>
              </a:rPr>
              <a:t>ПХПП</a:t>
            </a:r>
            <a:endParaRPr lang="ru-RU" sz="2200" kern="1200" dirty="0">
              <a:latin typeface="+mj-lt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10657606" y="3144602"/>
            <a:ext cx="360040" cy="5278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657606" y="3672408"/>
            <a:ext cx="360040" cy="5523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10657606" y="5448857"/>
            <a:ext cx="360040" cy="527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0657606" y="5976664"/>
            <a:ext cx="360040" cy="552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Полилиния 383"/>
          <p:cNvSpPr/>
          <p:nvPr/>
        </p:nvSpPr>
        <p:spPr>
          <a:xfrm>
            <a:off x="11018855" y="588317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dirty="0" smtClean="0">
                <a:latin typeface="+mj-lt"/>
              </a:rPr>
              <a:t>ЦРМО</a:t>
            </a:r>
            <a:endParaRPr lang="ru-RU" sz="2600" kern="1200" dirty="0">
              <a:latin typeface="+mj-lt"/>
            </a:endParaRPr>
          </a:p>
        </p:txBody>
      </p:sp>
      <p:cxnSp>
        <p:nvCxnSpPr>
          <p:cNvPr id="73" name="Прямая соединительная линия 72"/>
          <p:cNvCxnSpPr>
            <a:stCxn id="206" idx="3"/>
          </p:cNvCxnSpPr>
          <p:nvPr/>
        </p:nvCxnSpPr>
        <p:spPr>
          <a:xfrm flipV="1">
            <a:off x="10729614" y="912354"/>
            <a:ext cx="288032" cy="4976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206" idx="3"/>
          </p:cNvCxnSpPr>
          <p:nvPr/>
        </p:nvCxnSpPr>
        <p:spPr>
          <a:xfrm>
            <a:off x="10729614" y="1410011"/>
            <a:ext cx="288032" cy="582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0657606" y="7753113"/>
            <a:ext cx="360040" cy="527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57606" y="8280920"/>
            <a:ext cx="360040" cy="552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6"/>
          <p:cNvGrpSpPr/>
          <p:nvPr/>
        </p:nvGrpSpPr>
        <p:grpSpPr>
          <a:xfrm>
            <a:off x="6265118" y="2322364"/>
            <a:ext cx="959098" cy="479549"/>
            <a:chOff x="1343947" y="588317"/>
            <a:chExt cx="959098" cy="479549"/>
          </a:xfrm>
          <a:scene3d>
            <a:camera prst="orthographicFront"/>
            <a:lightRig rig="chilly" dir="t"/>
          </a:scene3d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1343947" y="588317"/>
              <a:ext cx="959098" cy="479549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dirty="0" smtClean="0">
                  <a:latin typeface="+mj-lt"/>
                </a:rPr>
                <a:t>Д/</a:t>
              </a:r>
              <a:r>
                <a:rPr lang="ru-RU" sz="2000" dirty="0" err="1" smtClean="0">
                  <a:latin typeface="+mj-lt"/>
                </a:rPr>
                <a:t>безопо</a:t>
              </a:r>
              <a:endParaRPr lang="ru-RU" sz="2000" dirty="0">
                <a:latin typeface="+mj-lt"/>
              </a:endParaRPr>
            </a:p>
          </p:txBody>
        </p:sp>
        <p:sp>
          <p:nvSpPr>
            <p:cNvPr id="79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193110" y="6979133"/>
            <a:ext cx="959098" cy="479549"/>
            <a:chOff x="1343947" y="588317"/>
            <a:chExt cx="959098" cy="479549"/>
          </a:xfrm>
          <a:scene3d>
            <a:camera prst="orthographicFront"/>
            <a:lightRig rig="chilly" dir="t"/>
          </a:scene3d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1343947" y="588317"/>
              <a:ext cx="959098" cy="479549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400" dirty="0" smtClean="0">
                  <a:latin typeface="+mj-lt"/>
                </a:rPr>
                <a:t>РП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82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cxnSp>
        <p:nvCxnSpPr>
          <p:cNvPr id="84" name="Прямая соединительная линия 83"/>
          <p:cNvCxnSpPr>
            <a:stCxn id="14" idx="3"/>
            <a:endCxn id="78" idx="1"/>
          </p:cNvCxnSpPr>
          <p:nvPr/>
        </p:nvCxnSpPr>
        <p:spPr>
          <a:xfrm>
            <a:off x="5640040" y="1410011"/>
            <a:ext cx="625078" cy="11521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21" idx="3"/>
            <a:endCxn id="79" idx="1"/>
          </p:cNvCxnSpPr>
          <p:nvPr/>
        </p:nvCxnSpPr>
        <p:spPr>
          <a:xfrm flipV="1">
            <a:off x="5625994" y="2562139"/>
            <a:ext cx="653170" cy="11521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endCxn id="81" idx="1"/>
          </p:cNvCxnSpPr>
          <p:nvPr/>
        </p:nvCxnSpPr>
        <p:spPr>
          <a:xfrm>
            <a:off x="5625994" y="5994772"/>
            <a:ext cx="567116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endCxn id="82" idx="1"/>
          </p:cNvCxnSpPr>
          <p:nvPr/>
        </p:nvCxnSpPr>
        <p:spPr>
          <a:xfrm flipV="1">
            <a:off x="5640040" y="7218908"/>
            <a:ext cx="567116" cy="10801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stCxn id="262" idx="6"/>
            <a:endCxn id="129" idx="3"/>
          </p:cNvCxnSpPr>
          <p:nvPr/>
        </p:nvCxnSpPr>
        <p:spPr>
          <a:xfrm flipH="1">
            <a:off x="9168432" y="1386260"/>
            <a:ext cx="481062" cy="11758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263" idx="6"/>
            <a:endCxn id="129" idx="3"/>
          </p:cNvCxnSpPr>
          <p:nvPr/>
        </p:nvCxnSpPr>
        <p:spPr>
          <a:xfrm flipH="1" flipV="1">
            <a:off x="9168432" y="2562139"/>
            <a:ext cx="481062" cy="10563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>
            <a:stCxn id="66" idx="1"/>
            <a:endCxn id="149" idx="3"/>
          </p:cNvCxnSpPr>
          <p:nvPr/>
        </p:nvCxnSpPr>
        <p:spPr>
          <a:xfrm flipH="1">
            <a:off x="9096424" y="6000414"/>
            <a:ext cx="625078" cy="12422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>
            <a:stCxn id="149" idx="3"/>
            <a:endCxn id="61" idx="1"/>
          </p:cNvCxnSpPr>
          <p:nvPr/>
        </p:nvCxnSpPr>
        <p:spPr>
          <a:xfrm>
            <a:off x="9096424" y="7242659"/>
            <a:ext cx="639124" cy="10620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216446" y="4122564"/>
            <a:ext cx="9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Казинка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7" name="Группа 196"/>
          <p:cNvGrpSpPr/>
          <p:nvPr/>
        </p:nvGrpSpPr>
        <p:grpSpPr>
          <a:xfrm>
            <a:off x="6481142" y="4626620"/>
            <a:ext cx="959098" cy="479549"/>
            <a:chOff x="1343947" y="588317"/>
            <a:chExt cx="959098" cy="479549"/>
          </a:xfrm>
          <a:scene3d>
            <a:camera prst="orthographicFront"/>
            <a:lightRig rig="chilly" dir="t"/>
          </a:scene3d>
        </p:grpSpPr>
        <p:sp>
          <p:nvSpPr>
            <p:cNvPr id="198" name="Скругленный прямоугольник 197"/>
            <p:cNvSpPr/>
            <p:nvPr/>
          </p:nvSpPr>
          <p:spPr>
            <a:xfrm>
              <a:off x="1343947" y="588317"/>
              <a:ext cx="959098" cy="479549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dirty="0" smtClean="0">
                  <a:latin typeface="+mj-lt"/>
                </a:rPr>
                <a:t>Д/без.</a:t>
              </a:r>
              <a:endParaRPr lang="ru-RU" sz="2000" dirty="0">
                <a:latin typeface="+mj-lt"/>
              </a:endParaRPr>
            </a:p>
          </p:txBody>
        </p:sp>
        <p:sp>
          <p:nvSpPr>
            <p:cNvPr id="199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pic>
        <p:nvPicPr>
          <p:cNvPr id="1031" name="Picture 7" descr="C:\Users\СК Липецкийметаллург\Downloads\L_Metallurg [Converted]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1462" y="9667180"/>
            <a:ext cx="2377371" cy="504056"/>
          </a:xfrm>
          <a:prstGeom prst="rect">
            <a:avLst/>
          </a:prstGeom>
          <a:noFill/>
        </p:spPr>
      </p:pic>
      <p:pic>
        <p:nvPicPr>
          <p:cNvPr id="1032" name="Рисунок 3" descr="Profko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950" y="9451156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" name="TextBox 219"/>
          <p:cNvSpPr txBox="1"/>
          <p:nvPr/>
        </p:nvSpPr>
        <p:spPr>
          <a:xfrm>
            <a:off x="3384798" y="0"/>
            <a:ext cx="844263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+mj-lt"/>
              </a:rPr>
              <a:t>Турнирная сетка Кубка ОАО «НЛМК» по волейболу</a:t>
            </a:r>
            <a:endParaRPr lang="ru-RU" b="1" u="sng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60" name="Прямая соединительная линия 259"/>
          <p:cNvCxnSpPr>
            <a:stCxn id="79" idx="2"/>
            <a:endCxn id="198" idx="0"/>
          </p:cNvCxnSpPr>
          <p:nvPr/>
        </p:nvCxnSpPr>
        <p:spPr>
          <a:xfrm>
            <a:off x="6744667" y="2787867"/>
            <a:ext cx="216024" cy="18387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>
            <a:stCxn id="82" idx="0"/>
            <a:endCxn id="198" idx="2"/>
          </p:cNvCxnSpPr>
          <p:nvPr/>
        </p:nvCxnSpPr>
        <p:spPr>
          <a:xfrm flipV="1">
            <a:off x="6672659" y="5106169"/>
            <a:ext cx="288032" cy="1887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>
            <a:stCxn id="129" idx="2"/>
            <a:endCxn id="202" idx="0"/>
          </p:cNvCxnSpPr>
          <p:nvPr/>
        </p:nvCxnSpPr>
        <p:spPr>
          <a:xfrm flipH="1">
            <a:off x="8472859" y="2801913"/>
            <a:ext cx="216024" cy="18387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/>
          <p:cNvCxnSpPr>
            <a:stCxn id="149" idx="0"/>
            <a:endCxn id="202" idx="2"/>
          </p:cNvCxnSpPr>
          <p:nvPr/>
        </p:nvCxnSpPr>
        <p:spPr>
          <a:xfrm flipH="1" flipV="1">
            <a:off x="8472859" y="5092123"/>
            <a:ext cx="144016" cy="19107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Группа 204"/>
          <p:cNvGrpSpPr/>
          <p:nvPr/>
        </p:nvGrpSpPr>
        <p:grpSpPr>
          <a:xfrm>
            <a:off x="9649494" y="1170236"/>
            <a:ext cx="1080120" cy="479549"/>
            <a:chOff x="1271939" y="588317"/>
            <a:chExt cx="1080120" cy="479549"/>
          </a:xfrm>
          <a:scene3d>
            <a:camera prst="orthographicFront"/>
            <a:lightRig rig="chilly" dir="t"/>
          </a:scene3d>
        </p:grpSpPr>
        <p:sp>
          <p:nvSpPr>
            <p:cNvPr id="206" name="Скругленный прямоугольник 205"/>
            <p:cNvSpPr/>
            <p:nvPr/>
          </p:nvSpPr>
          <p:spPr>
            <a:xfrm>
              <a:off x="1271939" y="588317"/>
              <a:ext cx="1080120" cy="479549"/>
            </a:xfrm>
            <a:prstGeom prst="roundRect">
              <a:avLst>
                <a:gd name="adj" fmla="val 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400" dirty="0" smtClean="0">
                  <a:latin typeface="+mj-lt"/>
                </a:rPr>
                <a:t>ЦРМО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207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grpSp>
        <p:nvGrpSpPr>
          <p:cNvPr id="208" name="Группа 207"/>
          <p:cNvGrpSpPr/>
          <p:nvPr/>
        </p:nvGrpSpPr>
        <p:grpSpPr>
          <a:xfrm>
            <a:off x="9649494" y="3402484"/>
            <a:ext cx="1031106" cy="479549"/>
            <a:chOff x="1271939" y="588317"/>
            <a:chExt cx="1031106" cy="479549"/>
          </a:xfrm>
          <a:scene3d>
            <a:camera prst="orthographicFront"/>
            <a:lightRig rig="chilly" dir="t"/>
          </a:scene3d>
        </p:grpSpPr>
        <p:sp>
          <p:nvSpPr>
            <p:cNvPr id="209" name="Скругленный прямоугольник 208"/>
            <p:cNvSpPr/>
            <p:nvPr/>
          </p:nvSpPr>
          <p:spPr>
            <a:xfrm>
              <a:off x="1271939" y="588317"/>
              <a:ext cx="1031106" cy="479549"/>
            </a:xfrm>
            <a:prstGeom prst="roundRect">
              <a:avLst>
                <a:gd name="adj" fmla="val 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dirty="0" smtClean="0">
                  <a:latin typeface="+mj-lt"/>
                </a:rPr>
                <a:t> </a:t>
              </a:r>
              <a:r>
                <a:rPr lang="ru-RU" sz="1800" dirty="0" err="1" smtClean="0">
                  <a:latin typeface="+mj-lt"/>
                </a:rPr>
                <a:t>ЦРЭиСА</a:t>
              </a:r>
              <a:endParaRPr lang="ru-RU" sz="1400" dirty="0">
                <a:latin typeface="+mj-lt"/>
              </a:endParaRPr>
            </a:p>
          </p:txBody>
        </p:sp>
        <p:sp>
          <p:nvSpPr>
            <p:cNvPr id="210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9721502" y="5706740"/>
            <a:ext cx="959098" cy="479549"/>
            <a:chOff x="1343947" y="588317"/>
            <a:chExt cx="959098" cy="479549"/>
          </a:xfrm>
          <a:scene3d>
            <a:camera prst="orthographicFront"/>
            <a:lightRig rig="chilly" dir="t"/>
          </a:scene3d>
        </p:grpSpPr>
        <p:sp>
          <p:nvSpPr>
            <p:cNvPr id="230" name="Скругленный прямоугольник 229"/>
            <p:cNvSpPr/>
            <p:nvPr/>
          </p:nvSpPr>
          <p:spPr>
            <a:xfrm>
              <a:off x="1343947" y="588317"/>
              <a:ext cx="959098" cy="479549"/>
            </a:xfrm>
            <a:prstGeom prst="roundRect">
              <a:avLst>
                <a:gd name="adj" fmla="val 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800" dirty="0" smtClean="0">
                  <a:latin typeface="+mj-lt"/>
                </a:rPr>
                <a:t>УТЕЦ</a:t>
              </a:r>
              <a:endParaRPr lang="ru-RU" sz="2800" dirty="0">
                <a:latin typeface="+mj-lt"/>
              </a:endParaRPr>
            </a:p>
          </p:txBody>
        </p:sp>
        <p:sp>
          <p:nvSpPr>
            <p:cNvPr id="231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sp>
        <p:nvSpPr>
          <p:cNvPr id="237" name="Овал 236"/>
          <p:cNvSpPr/>
          <p:nvPr/>
        </p:nvSpPr>
        <p:spPr>
          <a:xfrm>
            <a:off x="4320902" y="5941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800" dirty="0" smtClean="0">
                <a:latin typeface="+mj-lt"/>
              </a:rPr>
              <a:t>2</a:t>
            </a:r>
            <a:endParaRPr lang="ru-RU" sz="2800" dirty="0">
              <a:latin typeface="+mj-lt"/>
            </a:endParaRPr>
          </a:p>
        </p:txBody>
      </p:sp>
      <p:sp>
        <p:nvSpPr>
          <p:cNvPr id="238" name="Овал 237"/>
          <p:cNvSpPr/>
          <p:nvPr/>
        </p:nvSpPr>
        <p:spPr>
          <a:xfrm>
            <a:off x="4320902" y="17463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239" name="Овал 238"/>
          <p:cNvSpPr/>
          <p:nvPr/>
        </p:nvSpPr>
        <p:spPr>
          <a:xfrm>
            <a:off x="5617046" y="11702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40" name="Овал 239"/>
          <p:cNvSpPr/>
          <p:nvPr/>
        </p:nvSpPr>
        <p:spPr>
          <a:xfrm>
            <a:off x="4320902" y="289842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1</a:t>
            </a:r>
            <a:endParaRPr lang="ru-RU" dirty="0">
              <a:latin typeface="+mj-lt"/>
            </a:endParaRPr>
          </a:p>
        </p:txBody>
      </p:sp>
      <p:sp>
        <p:nvSpPr>
          <p:cNvPr id="259" name="Овал 258"/>
          <p:cNvSpPr/>
          <p:nvPr/>
        </p:nvSpPr>
        <p:spPr>
          <a:xfrm>
            <a:off x="4320902" y="405055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61" name="Овал 260"/>
          <p:cNvSpPr/>
          <p:nvPr/>
        </p:nvSpPr>
        <p:spPr>
          <a:xfrm>
            <a:off x="6553150" y="27544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62" name="Овал 261"/>
          <p:cNvSpPr/>
          <p:nvPr/>
        </p:nvSpPr>
        <p:spPr>
          <a:xfrm>
            <a:off x="9217446" y="11702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63" name="Овал 262"/>
          <p:cNvSpPr/>
          <p:nvPr/>
        </p:nvSpPr>
        <p:spPr>
          <a:xfrm>
            <a:off x="9217446" y="34024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265" name="Овал 264"/>
          <p:cNvSpPr/>
          <p:nvPr/>
        </p:nvSpPr>
        <p:spPr>
          <a:xfrm>
            <a:off x="9289454" y="57067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266" name="Овал 265"/>
          <p:cNvSpPr/>
          <p:nvPr/>
        </p:nvSpPr>
        <p:spPr>
          <a:xfrm>
            <a:off x="9289454" y="80109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68" name="Овал 267"/>
          <p:cNvSpPr/>
          <p:nvPr/>
        </p:nvSpPr>
        <p:spPr>
          <a:xfrm>
            <a:off x="4320902" y="52026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69" name="Овал 268"/>
          <p:cNvSpPr/>
          <p:nvPr/>
        </p:nvSpPr>
        <p:spPr>
          <a:xfrm>
            <a:off x="5617046" y="347449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271" name="Овал 270"/>
          <p:cNvSpPr/>
          <p:nvPr/>
        </p:nvSpPr>
        <p:spPr>
          <a:xfrm>
            <a:off x="10585598" y="289842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281" name="Овал 280"/>
          <p:cNvSpPr/>
          <p:nvPr/>
        </p:nvSpPr>
        <p:spPr>
          <a:xfrm>
            <a:off x="10585598" y="405055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82" name="Овал 281"/>
          <p:cNvSpPr/>
          <p:nvPr/>
        </p:nvSpPr>
        <p:spPr>
          <a:xfrm>
            <a:off x="10585598" y="52026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83" name="Овал 282"/>
          <p:cNvSpPr/>
          <p:nvPr/>
        </p:nvSpPr>
        <p:spPr>
          <a:xfrm>
            <a:off x="10585598" y="63548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284" name="Овал 283"/>
          <p:cNvSpPr/>
          <p:nvPr/>
        </p:nvSpPr>
        <p:spPr>
          <a:xfrm>
            <a:off x="2736726" y="15302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85" name="Овал 284"/>
          <p:cNvSpPr/>
          <p:nvPr/>
        </p:nvSpPr>
        <p:spPr>
          <a:xfrm>
            <a:off x="2736726" y="20343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286" name="Овал 285"/>
          <p:cNvSpPr/>
          <p:nvPr/>
        </p:nvSpPr>
        <p:spPr>
          <a:xfrm>
            <a:off x="2736726" y="26824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87" name="Овал 286"/>
          <p:cNvSpPr/>
          <p:nvPr/>
        </p:nvSpPr>
        <p:spPr>
          <a:xfrm>
            <a:off x="10585598" y="59417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88" name="Овал 287"/>
          <p:cNvSpPr/>
          <p:nvPr/>
        </p:nvSpPr>
        <p:spPr>
          <a:xfrm>
            <a:off x="10585598" y="17463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354" name="Овал 353"/>
          <p:cNvSpPr/>
          <p:nvPr/>
        </p:nvSpPr>
        <p:spPr>
          <a:xfrm>
            <a:off x="2736726" y="318646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355" name="Овал 354"/>
          <p:cNvSpPr/>
          <p:nvPr/>
        </p:nvSpPr>
        <p:spPr>
          <a:xfrm>
            <a:off x="2736726" y="38345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356" name="Овал 355"/>
          <p:cNvSpPr/>
          <p:nvPr/>
        </p:nvSpPr>
        <p:spPr>
          <a:xfrm>
            <a:off x="2736726" y="43385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363" name="Овал 362"/>
          <p:cNvSpPr/>
          <p:nvPr/>
        </p:nvSpPr>
        <p:spPr>
          <a:xfrm>
            <a:off x="2736726" y="61387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364" name="Овал 363"/>
          <p:cNvSpPr/>
          <p:nvPr/>
        </p:nvSpPr>
        <p:spPr>
          <a:xfrm>
            <a:off x="2736726" y="66428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1</a:t>
            </a:r>
            <a:endParaRPr lang="ru-RU" dirty="0">
              <a:latin typeface="+mj-lt"/>
            </a:endParaRPr>
          </a:p>
        </p:txBody>
      </p:sp>
      <p:sp>
        <p:nvSpPr>
          <p:cNvPr id="365" name="Овал 364"/>
          <p:cNvSpPr/>
          <p:nvPr/>
        </p:nvSpPr>
        <p:spPr>
          <a:xfrm>
            <a:off x="5617046" y="57787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366" name="Овал 365"/>
          <p:cNvSpPr/>
          <p:nvPr/>
        </p:nvSpPr>
        <p:spPr>
          <a:xfrm>
            <a:off x="4320902" y="63548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368" name="Овал 367"/>
          <p:cNvSpPr/>
          <p:nvPr/>
        </p:nvSpPr>
        <p:spPr>
          <a:xfrm>
            <a:off x="4320902" y="765095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369" name="Овал 368"/>
          <p:cNvSpPr/>
          <p:nvPr/>
        </p:nvSpPr>
        <p:spPr>
          <a:xfrm>
            <a:off x="5617046" y="80830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372" name="Овал 371"/>
          <p:cNvSpPr/>
          <p:nvPr/>
        </p:nvSpPr>
        <p:spPr>
          <a:xfrm>
            <a:off x="6481142" y="65708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373" name="Овал 372"/>
          <p:cNvSpPr/>
          <p:nvPr/>
        </p:nvSpPr>
        <p:spPr>
          <a:xfrm>
            <a:off x="4320902" y="865906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376" name="Овал 375"/>
          <p:cNvSpPr/>
          <p:nvPr/>
        </p:nvSpPr>
        <p:spPr>
          <a:xfrm>
            <a:off x="10585598" y="75069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1</a:t>
            </a:r>
            <a:endParaRPr lang="ru-RU" dirty="0">
              <a:latin typeface="+mj-lt"/>
            </a:endParaRPr>
          </a:p>
        </p:txBody>
      </p:sp>
      <p:sp>
        <p:nvSpPr>
          <p:cNvPr id="377" name="Овал 376"/>
          <p:cNvSpPr/>
          <p:nvPr/>
        </p:nvSpPr>
        <p:spPr>
          <a:xfrm>
            <a:off x="10585598" y="865906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378" name="Овал 377"/>
          <p:cNvSpPr/>
          <p:nvPr/>
        </p:nvSpPr>
        <p:spPr>
          <a:xfrm>
            <a:off x="8990022" y="46323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379" name="Овал 378"/>
          <p:cNvSpPr/>
          <p:nvPr/>
        </p:nvSpPr>
        <p:spPr>
          <a:xfrm>
            <a:off x="6049094" y="462662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380" name="Овал 379"/>
          <p:cNvSpPr/>
          <p:nvPr/>
        </p:nvSpPr>
        <p:spPr>
          <a:xfrm>
            <a:off x="8353350" y="65708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381" name="Овал 380"/>
          <p:cNvSpPr/>
          <p:nvPr/>
        </p:nvSpPr>
        <p:spPr>
          <a:xfrm>
            <a:off x="8425358" y="27544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437" name="Овал 436"/>
          <p:cNvSpPr/>
          <p:nvPr/>
        </p:nvSpPr>
        <p:spPr>
          <a:xfrm>
            <a:off x="12097766" y="38345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438" name="Овал 437"/>
          <p:cNvSpPr/>
          <p:nvPr/>
        </p:nvSpPr>
        <p:spPr>
          <a:xfrm>
            <a:off x="12097766" y="43385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1</a:t>
            </a:r>
            <a:endParaRPr lang="ru-RU" dirty="0">
              <a:latin typeface="+mj-lt"/>
            </a:endParaRPr>
          </a:p>
        </p:txBody>
      </p:sp>
      <p:sp>
        <p:nvSpPr>
          <p:cNvPr id="441" name="Овал 440"/>
          <p:cNvSpPr/>
          <p:nvPr/>
        </p:nvSpPr>
        <p:spPr>
          <a:xfrm>
            <a:off x="12097766" y="61387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442" name="Овал 441"/>
          <p:cNvSpPr/>
          <p:nvPr/>
        </p:nvSpPr>
        <p:spPr>
          <a:xfrm>
            <a:off x="12097766" y="66428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86198" y="5706740"/>
            <a:ext cx="3050828" cy="20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СК Липецкийметаллург\Downloads\Graphic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9174" y="9523164"/>
            <a:ext cx="1791636" cy="950664"/>
          </a:xfrm>
          <a:prstGeom prst="rect">
            <a:avLst/>
          </a:prstGeom>
          <a:noFill/>
        </p:spPr>
      </p:pic>
      <p:sp>
        <p:nvSpPr>
          <p:cNvPr id="289" name="TextBox 288"/>
          <p:cNvSpPr txBox="1"/>
          <p:nvPr/>
        </p:nvSpPr>
        <p:spPr>
          <a:xfrm>
            <a:off x="16778286" y="5850756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УЖДТ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16274230" y="6066780"/>
            <a:ext cx="7856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РП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7786398" y="6282804"/>
            <a:ext cx="132908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Д/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1119367" y="1746300"/>
            <a:ext cx="54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4/04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9:00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119367" y="2898428"/>
            <a:ext cx="54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4/04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9:40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1158449" y="3978548"/>
            <a:ext cx="566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11/04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10:20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1158449" y="6282804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4/04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10:20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13616634" y="3978548"/>
            <a:ext cx="566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6/04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18:20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3620706" y="6354812"/>
            <a:ext cx="55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11/04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9:00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11201162" y="1170236"/>
            <a:ext cx="598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18/04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9:40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1224405" y="3474492"/>
            <a:ext cx="598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18/04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10;20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7391278" y="4626620"/>
            <a:ext cx="631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02/05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11209176" y="5778748"/>
            <a:ext cx="62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20/04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17:00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11209176" y="8083004"/>
            <a:ext cx="62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20/04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17:40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9775941" y="6858868"/>
            <a:ext cx="614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25/04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10:20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9775941" y="2322364"/>
            <a:ext cx="614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25/04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9:40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3518748" y="8083004"/>
            <a:ext cx="598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18/04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9:00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3526828" y="5778748"/>
            <a:ext cx="58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13/04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18:20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4950604" y="7002884"/>
            <a:ext cx="614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25/04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9:00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3526827" y="3474492"/>
            <a:ext cx="581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13/04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17:40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4943679" y="2322364"/>
            <a:ext cx="62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20/04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18:20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3526827" y="1170236"/>
            <a:ext cx="581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13/04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17:00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07" name="Скругленный прямоугольник 4"/>
          <p:cNvSpPr/>
          <p:nvPr/>
        </p:nvSpPr>
        <p:spPr>
          <a:xfrm>
            <a:off x="7704138" y="8561410"/>
            <a:ext cx="931006" cy="451457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500" kern="1200">
              <a:latin typeface="+mj-lt"/>
            </a:endParaRPr>
          </a:p>
        </p:txBody>
      </p:sp>
      <p:sp>
        <p:nvSpPr>
          <p:cNvPr id="413" name="Овал 412"/>
          <p:cNvSpPr/>
          <p:nvPr/>
        </p:nvSpPr>
        <p:spPr>
          <a:xfrm>
            <a:off x="7989890" y="86328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419" name="Овал 418"/>
          <p:cNvSpPr/>
          <p:nvPr/>
        </p:nvSpPr>
        <p:spPr>
          <a:xfrm>
            <a:off x="6846882" y="86328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7319270" y="8587060"/>
            <a:ext cx="631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02/05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9:00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6769174" y="8010996"/>
            <a:ext cx="1815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За 3-е место</a:t>
            </a:r>
            <a:endParaRPr lang="ru-RU" sz="24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48" name="TextBox 447"/>
          <p:cNvSpPr txBox="1"/>
          <p:nvPr/>
        </p:nvSpPr>
        <p:spPr>
          <a:xfrm>
            <a:off x="8623012" y="5274692"/>
            <a:ext cx="616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27/04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18:00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6174740" y="5274692"/>
            <a:ext cx="616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27/04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17:00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17" name="Полилиния 216"/>
          <p:cNvSpPr/>
          <p:nvPr/>
        </p:nvSpPr>
        <p:spPr>
          <a:xfrm>
            <a:off x="3384798" y="59417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latin typeface="+mj-lt"/>
              </a:rPr>
              <a:t>Д/без.</a:t>
            </a:r>
            <a:endParaRPr lang="ru-RU" sz="2400" kern="1200" dirty="0">
              <a:latin typeface="+mj-lt"/>
            </a:endParaRPr>
          </a:p>
        </p:txBody>
      </p:sp>
      <p:sp>
        <p:nvSpPr>
          <p:cNvPr id="218" name="Полилиния 217"/>
          <p:cNvSpPr/>
          <p:nvPr/>
        </p:nvSpPr>
        <p:spPr>
          <a:xfrm>
            <a:off x="1800622" y="731549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err="1" smtClean="0"/>
              <a:t>Мет.база</a:t>
            </a:r>
            <a:endParaRPr lang="ru-RU" sz="1600" dirty="0"/>
          </a:p>
        </p:txBody>
      </p:sp>
      <p:sp>
        <p:nvSpPr>
          <p:cNvPr id="219" name="Полилиния 218"/>
          <p:cNvSpPr/>
          <p:nvPr/>
        </p:nvSpPr>
        <p:spPr>
          <a:xfrm>
            <a:off x="1800622" y="786698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41" tIns="24841" rIns="24841" bIns="2484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latin typeface="+mj-lt"/>
              </a:rPr>
              <a:t>ПДС</a:t>
            </a:r>
            <a:endParaRPr lang="ru-RU" sz="2800" kern="1200" dirty="0">
              <a:latin typeface="+mj-lt"/>
            </a:endParaRPr>
          </a:p>
        </p:txBody>
      </p:sp>
      <p:sp>
        <p:nvSpPr>
          <p:cNvPr id="221" name="Овал 220"/>
          <p:cNvSpPr/>
          <p:nvPr/>
        </p:nvSpPr>
        <p:spPr>
          <a:xfrm>
            <a:off x="2736726" y="736296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222" name="Овал 221"/>
          <p:cNvSpPr/>
          <p:nvPr/>
        </p:nvSpPr>
        <p:spPr>
          <a:xfrm>
            <a:off x="2736726" y="786701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1159764" y="7506978"/>
            <a:ext cx="563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6/04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17:00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4" name="Полилиния 223"/>
          <p:cNvSpPr/>
          <p:nvPr/>
        </p:nvSpPr>
        <p:spPr>
          <a:xfrm>
            <a:off x="3384798" y="520268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</a:rPr>
              <a:t>Липецки</a:t>
            </a:r>
            <a:r>
              <a:rPr lang="ru-RU" sz="1600" dirty="0" smtClean="0">
                <a:latin typeface="+mj-lt"/>
              </a:rPr>
              <a:t>й </a:t>
            </a:r>
            <a:r>
              <a:rPr lang="ru-RU" sz="1600" dirty="0" err="1" smtClean="0">
                <a:latin typeface="+mj-lt"/>
              </a:rPr>
              <a:t>Гипромез</a:t>
            </a:r>
            <a:endParaRPr lang="ru-RU" sz="1600" kern="1200" dirty="0">
              <a:latin typeface="+mj-lt"/>
            </a:endParaRPr>
          </a:p>
        </p:txBody>
      </p:sp>
      <p:sp>
        <p:nvSpPr>
          <p:cNvPr id="229" name="Полилиния 228"/>
          <p:cNvSpPr/>
          <p:nvPr/>
        </p:nvSpPr>
        <p:spPr>
          <a:xfrm rot="23742401" flipV="1">
            <a:off x="3100220" y="7746501"/>
            <a:ext cx="317940" cy="45719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472453" y="26060"/>
                </a:moveTo>
                <a:lnTo>
                  <a:pt x="0" y="26060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5" tIns="14249" rIns="237115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234" name="Полилиния 233"/>
          <p:cNvSpPr/>
          <p:nvPr/>
        </p:nvSpPr>
        <p:spPr>
          <a:xfrm rot="19457599" flipV="1">
            <a:off x="3124986" y="7950662"/>
            <a:ext cx="301492" cy="45719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472453" y="26060"/>
                </a:moveTo>
                <a:lnTo>
                  <a:pt x="0" y="26060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4" tIns="14249" rIns="237116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236" name="Полилиния 235"/>
          <p:cNvSpPr/>
          <p:nvPr/>
        </p:nvSpPr>
        <p:spPr>
          <a:xfrm rot="19457599">
            <a:off x="11933547" y="1809853"/>
            <a:ext cx="472453" cy="52119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0" y="26059"/>
                </a:moveTo>
                <a:lnTo>
                  <a:pt x="472453" y="26059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4" tIns="14248" rIns="237116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241" name="Полилиния 240"/>
          <p:cNvSpPr/>
          <p:nvPr/>
        </p:nvSpPr>
        <p:spPr>
          <a:xfrm>
            <a:off x="12529814" y="145826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11" tIns="26111" rIns="26111" bIns="2611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err="1" smtClean="0">
                <a:latin typeface="+mj-lt"/>
              </a:rPr>
              <a:t>Техцентр</a:t>
            </a:r>
            <a:endParaRPr lang="ru-RU" sz="1800" kern="1200" dirty="0">
              <a:latin typeface="+mj-lt"/>
            </a:endParaRPr>
          </a:p>
        </p:txBody>
      </p:sp>
      <p:sp>
        <p:nvSpPr>
          <p:cNvPr id="242" name="Полилиния 241"/>
          <p:cNvSpPr/>
          <p:nvPr/>
        </p:nvSpPr>
        <p:spPr>
          <a:xfrm rot="2142401">
            <a:off x="11933547" y="2085594"/>
            <a:ext cx="472453" cy="52119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0" y="26059"/>
                </a:moveTo>
                <a:lnTo>
                  <a:pt x="472453" y="26059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5" tIns="14248" rIns="237115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243" name="Полилиния 242"/>
          <p:cNvSpPr/>
          <p:nvPr/>
        </p:nvSpPr>
        <p:spPr>
          <a:xfrm>
            <a:off x="12529814" y="200975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11" tIns="26111" rIns="26111" bIns="2611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dirty="0" smtClean="0">
                <a:latin typeface="+mj-lt"/>
              </a:rPr>
              <a:t>ЦВС</a:t>
            </a:r>
            <a:endParaRPr lang="ru-RU" sz="2600" kern="1200" dirty="0">
              <a:latin typeface="+mj-lt"/>
            </a:endParaRPr>
          </a:p>
        </p:txBody>
      </p:sp>
      <p:sp>
        <p:nvSpPr>
          <p:cNvPr id="244" name="Овал 243"/>
          <p:cNvSpPr/>
          <p:nvPr/>
        </p:nvSpPr>
        <p:spPr>
          <a:xfrm>
            <a:off x="12097766" y="15057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245" name="Овал 244"/>
          <p:cNvSpPr/>
          <p:nvPr/>
        </p:nvSpPr>
        <p:spPr>
          <a:xfrm>
            <a:off x="12097766" y="20097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3617950" y="1721756"/>
            <a:ext cx="56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6/04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17:40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48" name="Полилиния 247"/>
          <p:cNvSpPr/>
          <p:nvPr/>
        </p:nvSpPr>
        <p:spPr>
          <a:xfrm>
            <a:off x="11017646" y="865906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46" tIns="26746" rIns="26746" bIns="2674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err="1" smtClean="0">
                <a:latin typeface="+mj-lt"/>
              </a:rPr>
              <a:t>Сталеплав</a:t>
            </a:r>
            <a:r>
              <a:rPr lang="ru-RU" sz="1500" dirty="0" smtClean="0">
                <a:latin typeface="+mj-lt"/>
              </a:rPr>
              <a:t>. </a:t>
            </a:r>
            <a:r>
              <a:rPr lang="ru-RU" sz="1500" dirty="0" err="1" smtClean="0">
                <a:latin typeface="+mj-lt"/>
              </a:rPr>
              <a:t>произ-во</a:t>
            </a:r>
            <a:endParaRPr lang="ru-RU" sz="1500" kern="1200" dirty="0">
              <a:latin typeface="+mj-lt"/>
            </a:endParaRPr>
          </a:p>
        </p:txBody>
      </p:sp>
      <p:sp>
        <p:nvSpPr>
          <p:cNvPr id="254" name="Полилиния 253"/>
          <p:cNvSpPr/>
          <p:nvPr/>
        </p:nvSpPr>
        <p:spPr>
          <a:xfrm rot="19457599">
            <a:off x="11933547" y="7595075"/>
            <a:ext cx="472453" cy="52119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0" y="26059"/>
                </a:moveTo>
                <a:lnTo>
                  <a:pt x="472453" y="26059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4" tIns="14248" rIns="237116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255" name="Полилиния 254"/>
          <p:cNvSpPr/>
          <p:nvPr/>
        </p:nvSpPr>
        <p:spPr>
          <a:xfrm>
            <a:off x="12529814" y="724349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61" tIns="32461" rIns="32461" bIns="3246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kern="1200" dirty="0" smtClean="0">
                <a:latin typeface="+mj-lt"/>
              </a:rPr>
              <a:t>ПХПП</a:t>
            </a:r>
            <a:endParaRPr lang="ru-RU" sz="2900" kern="1200" dirty="0">
              <a:latin typeface="+mj-lt"/>
            </a:endParaRPr>
          </a:p>
        </p:txBody>
      </p:sp>
      <p:sp>
        <p:nvSpPr>
          <p:cNvPr id="256" name="Полилиния 255"/>
          <p:cNvSpPr/>
          <p:nvPr/>
        </p:nvSpPr>
        <p:spPr>
          <a:xfrm rot="2142401">
            <a:off x="11933547" y="7870816"/>
            <a:ext cx="472453" cy="52119"/>
          </a:xfrm>
          <a:custGeom>
            <a:avLst/>
            <a:gdLst>
              <a:gd name="connsiteX0" fmla="*/ 0 w 472453"/>
              <a:gd name="connsiteY0" fmla="*/ 26059 h 52119"/>
              <a:gd name="connsiteX1" fmla="*/ 472453 w 472453"/>
              <a:gd name="connsiteY1" fmla="*/ 26059 h 5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53" h="52119">
                <a:moveTo>
                  <a:pt x="0" y="26059"/>
                </a:moveTo>
                <a:lnTo>
                  <a:pt x="472453" y="26059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115" tIns="14248" rIns="237115" bIns="142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257" name="Полилиния 256"/>
          <p:cNvSpPr/>
          <p:nvPr/>
        </p:nvSpPr>
        <p:spPr>
          <a:xfrm>
            <a:off x="12529814" y="7794972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61" tIns="32461" rIns="32461" bIns="3246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dirty="0" smtClean="0">
                <a:latin typeface="+mj-lt"/>
              </a:rPr>
              <a:t>ДЦ-2</a:t>
            </a:r>
            <a:endParaRPr lang="ru-RU" sz="2600" kern="1200" dirty="0">
              <a:latin typeface="+mj-lt"/>
            </a:endParaRPr>
          </a:p>
        </p:txBody>
      </p:sp>
      <p:sp>
        <p:nvSpPr>
          <p:cNvPr id="258" name="Овал 257"/>
          <p:cNvSpPr/>
          <p:nvPr/>
        </p:nvSpPr>
        <p:spPr>
          <a:xfrm>
            <a:off x="12097766" y="729095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272" name="Овал 271"/>
          <p:cNvSpPr/>
          <p:nvPr/>
        </p:nvSpPr>
        <p:spPr>
          <a:xfrm>
            <a:off x="12097766" y="779501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0</a:t>
            </a:r>
            <a:endParaRPr lang="ru-RU" dirty="0">
              <a:latin typeface="+mj-lt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3620706" y="7506978"/>
            <a:ext cx="55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11/04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9:40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74" name="Полилиния 273"/>
          <p:cNvSpPr/>
          <p:nvPr/>
        </p:nvSpPr>
        <p:spPr>
          <a:xfrm>
            <a:off x="11017646" y="520268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56" tIns="30556" rIns="30556" bIns="3055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dirty="0" smtClean="0">
                <a:latin typeface="+mj-lt"/>
              </a:rPr>
              <a:t>УТЭЦ</a:t>
            </a:r>
            <a:endParaRPr lang="ru-RU" sz="2600" kern="1200" dirty="0">
              <a:latin typeface="+mj-lt"/>
            </a:endParaRPr>
          </a:p>
        </p:txBody>
      </p:sp>
      <p:sp>
        <p:nvSpPr>
          <p:cNvPr id="211" name="Полилиния 210"/>
          <p:cNvSpPr/>
          <p:nvPr/>
        </p:nvSpPr>
        <p:spPr>
          <a:xfrm>
            <a:off x="8489956" y="8632848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46" tIns="26746" rIns="26746" bIns="2674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err="1" smtClean="0">
                <a:latin typeface="+mj-lt"/>
              </a:rPr>
              <a:t>Сталеплав</a:t>
            </a:r>
            <a:r>
              <a:rPr lang="ru-RU" sz="1500" dirty="0" smtClean="0">
                <a:latin typeface="+mj-lt"/>
              </a:rPr>
              <a:t>. </a:t>
            </a:r>
            <a:r>
              <a:rPr lang="ru-RU" sz="1500" dirty="0" err="1" smtClean="0">
                <a:latin typeface="+mj-lt"/>
              </a:rPr>
              <a:t>произ-во</a:t>
            </a:r>
            <a:endParaRPr lang="ru-RU" sz="1500" kern="1200" dirty="0">
              <a:latin typeface="+mj-lt"/>
            </a:endParaRPr>
          </a:p>
        </p:txBody>
      </p:sp>
      <p:grpSp>
        <p:nvGrpSpPr>
          <p:cNvPr id="213" name="Группа 212"/>
          <p:cNvGrpSpPr/>
          <p:nvPr/>
        </p:nvGrpSpPr>
        <p:grpSpPr>
          <a:xfrm>
            <a:off x="5846750" y="8632848"/>
            <a:ext cx="959098" cy="479549"/>
            <a:chOff x="1343947" y="588317"/>
            <a:chExt cx="959098" cy="479549"/>
          </a:xfrm>
          <a:scene3d>
            <a:camera prst="orthographicFront"/>
            <a:lightRig rig="chilly" dir="t"/>
          </a:scene3d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1343947" y="588317"/>
              <a:ext cx="959098" cy="479549"/>
            </a:xfrm>
            <a:prstGeom prst="roundRect">
              <a:avLst>
                <a:gd name="adj" fmla="val 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800" dirty="0" smtClean="0">
                  <a:latin typeface="+mj-lt"/>
                </a:rPr>
                <a:t>РП</a:t>
              </a:r>
              <a:endParaRPr lang="ru-RU" sz="2800" dirty="0">
                <a:latin typeface="+mj-lt"/>
              </a:endParaRPr>
            </a:p>
          </p:txBody>
        </p:sp>
        <p:sp>
          <p:nvSpPr>
            <p:cNvPr id="215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sp>
        <p:nvSpPr>
          <p:cNvPr id="216" name="Полилиния 215"/>
          <p:cNvSpPr/>
          <p:nvPr/>
        </p:nvSpPr>
        <p:spPr>
          <a:xfrm>
            <a:off x="8132766" y="6989774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46" tIns="26746" rIns="26746" bIns="2674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err="1" smtClean="0">
                <a:latin typeface="+mj-lt"/>
              </a:rPr>
              <a:t>Сталеплав</a:t>
            </a:r>
            <a:r>
              <a:rPr lang="ru-RU" sz="1500" dirty="0" smtClean="0">
                <a:latin typeface="+mj-lt"/>
              </a:rPr>
              <a:t>. </a:t>
            </a:r>
            <a:r>
              <a:rPr lang="ru-RU" sz="1500" dirty="0" err="1" smtClean="0">
                <a:latin typeface="+mj-lt"/>
              </a:rPr>
              <a:t>произ-во</a:t>
            </a:r>
            <a:endParaRPr lang="ru-RU" sz="1500" kern="1200" dirty="0">
              <a:latin typeface="+mj-lt"/>
            </a:endParaRPr>
          </a:p>
        </p:txBody>
      </p:sp>
      <p:grpSp>
        <p:nvGrpSpPr>
          <p:cNvPr id="225" name="Группа 224"/>
          <p:cNvGrpSpPr/>
          <p:nvPr/>
        </p:nvGrpSpPr>
        <p:grpSpPr>
          <a:xfrm>
            <a:off x="7989890" y="2274866"/>
            <a:ext cx="1080120" cy="479549"/>
            <a:chOff x="1271939" y="588317"/>
            <a:chExt cx="1080120" cy="479549"/>
          </a:xfrm>
          <a:scene3d>
            <a:camera prst="orthographicFront"/>
            <a:lightRig rig="chilly" dir="t"/>
          </a:scene3d>
        </p:grpSpPr>
        <p:sp>
          <p:nvSpPr>
            <p:cNvPr id="226" name="Скругленный прямоугольник 225"/>
            <p:cNvSpPr/>
            <p:nvPr/>
          </p:nvSpPr>
          <p:spPr>
            <a:xfrm>
              <a:off x="1271939" y="588317"/>
              <a:ext cx="1080120" cy="479549"/>
            </a:xfrm>
            <a:prstGeom prst="roundRect">
              <a:avLst>
                <a:gd name="adj" fmla="val 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400" dirty="0" smtClean="0">
                  <a:latin typeface="+mj-lt"/>
                </a:rPr>
                <a:t>ЦРМО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227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grpSp>
        <p:nvGrpSpPr>
          <p:cNvPr id="228" name="Группа 227"/>
          <p:cNvGrpSpPr/>
          <p:nvPr/>
        </p:nvGrpSpPr>
        <p:grpSpPr>
          <a:xfrm>
            <a:off x="7918452" y="4632320"/>
            <a:ext cx="1080120" cy="479549"/>
            <a:chOff x="1271939" y="588317"/>
            <a:chExt cx="1080120" cy="479549"/>
          </a:xfrm>
          <a:scene3d>
            <a:camera prst="orthographicFront"/>
            <a:lightRig rig="chilly" dir="t"/>
          </a:scene3d>
        </p:grpSpPr>
        <p:sp>
          <p:nvSpPr>
            <p:cNvPr id="232" name="Скругленный прямоугольник 231"/>
            <p:cNvSpPr/>
            <p:nvPr/>
          </p:nvSpPr>
          <p:spPr>
            <a:xfrm>
              <a:off x="1271939" y="588317"/>
              <a:ext cx="1080120" cy="479549"/>
            </a:xfrm>
            <a:prstGeom prst="roundRect">
              <a:avLst>
                <a:gd name="adj" fmla="val 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400" dirty="0" smtClean="0">
                  <a:latin typeface="+mj-lt"/>
                </a:rPr>
                <a:t>ЦРМО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233" name="Скругленный прямоугольник 4"/>
            <p:cNvSpPr/>
            <p:nvPr/>
          </p:nvSpPr>
          <p:spPr>
            <a:xfrm>
              <a:off x="1357993" y="602363"/>
              <a:ext cx="931006" cy="4514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>
                <a:latin typeface="+mj-lt"/>
              </a:endParaRPr>
            </a:p>
          </p:txBody>
        </p:sp>
      </p:grpSp>
      <p:sp>
        <p:nvSpPr>
          <p:cNvPr id="235" name="Полилиния 234"/>
          <p:cNvSpPr/>
          <p:nvPr/>
        </p:nvSpPr>
        <p:spPr>
          <a:xfrm>
            <a:off x="4703742" y="5703890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26" tIns="31826" rIns="31826" bIns="3182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</a:rPr>
              <a:t>Липецки</a:t>
            </a:r>
            <a:r>
              <a:rPr lang="ru-RU" sz="1600" dirty="0" smtClean="0">
                <a:latin typeface="+mj-lt"/>
              </a:rPr>
              <a:t>й </a:t>
            </a:r>
            <a:r>
              <a:rPr lang="ru-RU" sz="1600" dirty="0" err="1" smtClean="0">
                <a:latin typeface="+mj-lt"/>
              </a:rPr>
              <a:t>Гипромез</a:t>
            </a:r>
            <a:endParaRPr lang="ru-RU" sz="1600" kern="1200" dirty="0">
              <a:latin typeface="+mj-lt"/>
            </a:endParaRPr>
          </a:p>
        </p:txBody>
      </p:sp>
      <p:sp>
        <p:nvSpPr>
          <p:cNvPr id="247" name="Полилиния 246"/>
          <p:cNvSpPr/>
          <p:nvPr/>
        </p:nvSpPr>
        <p:spPr>
          <a:xfrm>
            <a:off x="11061724" y="4060816"/>
            <a:ext cx="959098" cy="479549"/>
          </a:xfrm>
          <a:custGeom>
            <a:avLst/>
            <a:gdLst>
              <a:gd name="connsiteX0" fmla="*/ 0 w 959098"/>
              <a:gd name="connsiteY0" fmla="*/ 47955 h 479549"/>
              <a:gd name="connsiteX1" fmla="*/ 14046 w 959098"/>
              <a:gd name="connsiteY1" fmla="*/ 14046 h 479549"/>
              <a:gd name="connsiteX2" fmla="*/ 47955 w 959098"/>
              <a:gd name="connsiteY2" fmla="*/ 0 h 479549"/>
              <a:gd name="connsiteX3" fmla="*/ 911143 w 959098"/>
              <a:gd name="connsiteY3" fmla="*/ 0 h 479549"/>
              <a:gd name="connsiteX4" fmla="*/ 945052 w 959098"/>
              <a:gd name="connsiteY4" fmla="*/ 14046 h 479549"/>
              <a:gd name="connsiteX5" fmla="*/ 959098 w 959098"/>
              <a:gd name="connsiteY5" fmla="*/ 47955 h 479549"/>
              <a:gd name="connsiteX6" fmla="*/ 959098 w 959098"/>
              <a:gd name="connsiteY6" fmla="*/ 431594 h 479549"/>
              <a:gd name="connsiteX7" fmla="*/ 945052 w 959098"/>
              <a:gd name="connsiteY7" fmla="*/ 465503 h 479549"/>
              <a:gd name="connsiteX8" fmla="*/ 911143 w 959098"/>
              <a:gd name="connsiteY8" fmla="*/ 479549 h 479549"/>
              <a:gd name="connsiteX9" fmla="*/ 47955 w 959098"/>
              <a:gd name="connsiteY9" fmla="*/ 479549 h 479549"/>
              <a:gd name="connsiteX10" fmla="*/ 14046 w 959098"/>
              <a:gd name="connsiteY10" fmla="*/ 465503 h 479549"/>
              <a:gd name="connsiteX11" fmla="*/ 0 w 959098"/>
              <a:gd name="connsiteY11" fmla="*/ 431594 h 479549"/>
              <a:gd name="connsiteX12" fmla="*/ 0 w 959098"/>
              <a:gd name="connsiteY12" fmla="*/ 47955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98" h="479549">
                <a:moveTo>
                  <a:pt x="0" y="47955"/>
                </a:moveTo>
                <a:cubicBezTo>
                  <a:pt x="0" y="35237"/>
                  <a:pt x="5052" y="23039"/>
                  <a:pt x="14046" y="14046"/>
                </a:cubicBezTo>
                <a:cubicBezTo>
                  <a:pt x="23039" y="5053"/>
                  <a:pt x="35237" y="0"/>
                  <a:pt x="47955" y="0"/>
                </a:cubicBezTo>
                <a:lnTo>
                  <a:pt x="911143" y="0"/>
                </a:lnTo>
                <a:cubicBezTo>
                  <a:pt x="923861" y="0"/>
                  <a:pt x="936059" y="5052"/>
                  <a:pt x="945052" y="14046"/>
                </a:cubicBezTo>
                <a:cubicBezTo>
                  <a:pt x="954045" y="23039"/>
                  <a:pt x="959098" y="35237"/>
                  <a:pt x="959098" y="47955"/>
                </a:cubicBezTo>
                <a:lnTo>
                  <a:pt x="959098" y="431594"/>
                </a:lnTo>
                <a:cubicBezTo>
                  <a:pt x="959098" y="444312"/>
                  <a:pt x="954046" y="456510"/>
                  <a:pt x="945052" y="465503"/>
                </a:cubicBezTo>
                <a:cubicBezTo>
                  <a:pt x="936059" y="474496"/>
                  <a:pt x="923861" y="479549"/>
                  <a:pt x="911143" y="479549"/>
                </a:cubicBezTo>
                <a:lnTo>
                  <a:pt x="47955" y="479549"/>
                </a:lnTo>
                <a:cubicBezTo>
                  <a:pt x="35237" y="479549"/>
                  <a:pt x="23039" y="474497"/>
                  <a:pt x="14046" y="465503"/>
                </a:cubicBezTo>
                <a:cubicBezTo>
                  <a:pt x="5053" y="456510"/>
                  <a:pt x="0" y="444312"/>
                  <a:pt x="0" y="431594"/>
                </a:cubicBezTo>
                <a:lnTo>
                  <a:pt x="0" y="47955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86" tIns="29286" rIns="29286" bIns="2928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err="1" smtClean="0">
                <a:latin typeface="+mj-lt"/>
              </a:rPr>
              <a:t>ЦРЭиСА</a:t>
            </a:r>
            <a:endParaRPr lang="ru-RU" sz="2000" kern="1200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11479</TotalTime>
  <Words>189</Words>
  <Application>Microsoft Office PowerPoint</Application>
  <PresentationFormat>Произвольный</PresentationFormat>
  <Paragraphs>155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 Липецкийметаллург</dc:creator>
  <cp:lastModifiedBy>СК Липецкийметаллург</cp:lastModifiedBy>
  <cp:revision>321</cp:revision>
  <dcterms:created xsi:type="dcterms:W3CDTF">2013-02-18T06:31:59Z</dcterms:created>
  <dcterms:modified xsi:type="dcterms:W3CDTF">2015-05-05T08:44:13Z</dcterms:modified>
</cp:coreProperties>
</file>