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5122525" cy="10693400"/>
  <p:notesSz cx="6858000" cy="9144000"/>
  <p:defaultTextStyle>
    <a:defPPr>
      <a:defRPr lang="ru-RU"/>
    </a:defPPr>
    <a:lvl1pPr marL="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>
        <p:scale>
          <a:sx n="60" d="100"/>
          <a:sy n="60" d="100"/>
        </p:scale>
        <p:origin x="-438" y="1200"/>
      </p:cViewPr>
      <p:guideLst>
        <p:guide orient="horz" pos="3368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82147" y="2138680"/>
            <a:ext cx="12985208" cy="2851573"/>
          </a:xfrm>
          <a:ln>
            <a:noFill/>
          </a:ln>
        </p:spPr>
        <p:txBody>
          <a:bodyPr vert="horz" tIns="0" rIns="2950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9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882147" y="5034125"/>
            <a:ext cx="12990249" cy="2732758"/>
          </a:xfrm>
        </p:spPr>
        <p:txBody>
          <a:bodyPr lIns="0" rIns="29502"/>
          <a:lstStyle>
            <a:lvl1pPr marL="0" marR="73756" indent="0" algn="r">
              <a:buNone/>
              <a:defRPr>
                <a:solidFill>
                  <a:schemeClr val="tx1"/>
                </a:solidFill>
              </a:defRPr>
            </a:lvl1pPr>
            <a:lvl2pPr marL="737555" indent="0" algn="ctr">
              <a:buNone/>
            </a:lvl2pPr>
            <a:lvl3pPr marL="1475110" indent="0" algn="ctr">
              <a:buNone/>
            </a:lvl3pPr>
            <a:lvl4pPr marL="2212665" indent="0" algn="ctr">
              <a:buNone/>
            </a:lvl4pPr>
            <a:lvl5pPr marL="2950220" indent="0" algn="ctr">
              <a:buNone/>
            </a:lvl5pPr>
            <a:lvl6pPr marL="3687775" indent="0" algn="ctr">
              <a:buNone/>
            </a:lvl6pPr>
            <a:lvl7pPr marL="4425330" indent="0" algn="ctr">
              <a:buNone/>
            </a:lvl7pPr>
            <a:lvl8pPr marL="5162885" indent="0" algn="ctr">
              <a:buNone/>
            </a:lvl8pPr>
            <a:lvl9pPr marL="590044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3831" y="1425789"/>
            <a:ext cx="3402568" cy="812649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6126" y="1425789"/>
            <a:ext cx="9955662" cy="812649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107" y="2053133"/>
            <a:ext cx="12854146" cy="212442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9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7107" y="4217273"/>
            <a:ext cx="12854146" cy="2354032"/>
          </a:xfrm>
        </p:spPr>
        <p:txBody>
          <a:bodyPr lIns="73756" rIns="73756" anchor="t"/>
          <a:lstStyle>
            <a:lvl1pPr marL="0" indent="0">
              <a:buNone/>
              <a:defRPr sz="3500">
                <a:solidFill>
                  <a:schemeClr val="tx1"/>
                </a:solidFill>
              </a:defRPr>
            </a:lvl1pPr>
            <a:lvl2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6" y="1097856"/>
            <a:ext cx="13610273" cy="1782233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6126" y="2993910"/>
            <a:ext cx="6679115" cy="6915065"/>
          </a:xfrm>
        </p:spPr>
        <p:txBody>
          <a:bodyPr/>
          <a:lstStyle>
            <a:lvl1pPr>
              <a:defRPr sz="42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87284" y="2993910"/>
            <a:ext cx="6679115" cy="6915065"/>
          </a:xfrm>
        </p:spPr>
        <p:txBody>
          <a:bodyPr/>
          <a:lstStyle>
            <a:lvl1pPr>
              <a:defRPr sz="42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6" y="1097856"/>
            <a:ext cx="13610273" cy="1782233"/>
          </a:xfrm>
        </p:spPr>
        <p:txBody>
          <a:bodyPr tIns="73756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6" y="2892812"/>
            <a:ext cx="6681741" cy="1028101"/>
          </a:xfrm>
        </p:spPr>
        <p:txBody>
          <a:bodyPr lIns="73756" tIns="0" rIns="73756" bIns="0" anchor="ctr">
            <a:noAutofit/>
          </a:bodyPr>
          <a:lstStyle>
            <a:lvl1pPr marL="0" indent="0">
              <a:buNone/>
              <a:defRPr sz="3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600" b="1"/>
            </a:lvl4pPr>
            <a:lvl5pPr>
              <a:buNone/>
              <a:defRPr sz="2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682034" y="2899844"/>
            <a:ext cx="6684366" cy="1021070"/>
          </a:xfrm>
        </p:spPr>
        <p:txBody>
          <a:bodyPr lIns="73756" tIns="0" rIns="73756" bIns="0" anchor="ctr"/>
          <a:lstStyle>
            <a:lvl1pPr marL="0" indent="0">
              <a:buNone/>
              <a:defRPr sz="3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600" b="1"/>
            </a:lvl4pPr>
            <a:lvl5pPr>
              <a:buNone/>
              <a:defRPr sz="2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56126" y="3920913"/>
            <a:ext cx="6681741" cy="5996475"/>
          </a:xfrm>
        </p:spPr>
        <p:txBody>
          <a:bodyPr tIns="0"/>
          <a:lstStyle>
            <a:lvl1pPr>
              <a:defRPr sz="35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682034" y="3920913"/>
            <a:ext cx="6684366" cy="5996475"/>
          </a:xfrm>
        </p:spPr>
        <p:txBody>
          <a:bodyPr tIns="0"/>
          <a:lstStyle>
            <a:lvl1pPr>
              <a:defRPr sz="35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6" y="1097856"/>
            <a:ext cx="13736294" cy="1782233"/>
          </a:xfrm>
        </p:spPr>
        <p:txBody>
          <a:bodyPr vert="horz" tIns="7375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8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189" y="802008"/>
            <a:ext cx="4536758" cy="181193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4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4189" y="2613942"/>
            <a:ext cx="4536758" cy="7128933"/>
          </a:xfrm>
        </p:spPr>
        <p:txBody>
          <a:bodyPr lIns="29502" rIns="29502"/>
          <a:lstStyle>
            <a:lvl1pPr marL="0" indent="0" algn="l">
              <a:buNone/>
              <a:defRPr sz="2300"/>
            </a:lvl1pPr>
            <a:lvl2pPr indent="0" algn="l">
              <a:buNone/>
              <a:defRPr sz="1900"/>
            </a:lvl2pPr>
            <a:lvl3pPr indent="0" algn="l">
              <a:buNone/>
              <a:defRPr sz="1600"/>
            </a:lvl3pPr>
            <a:lvl4pPr indent="0" algn="l">
              <a:buNone/>
              <a:defRPr sz="1500"/>
            </a:lvl4pPr>
            <a:lvl5pPr indent="0" algn="l">
              <a:buNone/>
              <a:defRPr sz="1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912487" y="2613942"/>
            <a:ext cx="8453912" cy="7128933"/>
          </a:xfrm>
        </p:spPr>
        <p:txBody>
          <a:bodyPr tIns="0"/>
          <a:lstStyle>
            <a:lvl1pPr>
              <a:defRPr sz="4500"/>
            </a:lvl1pPr>
            <a:lvl2pPr>
              <a:defRPr sz="4200"/>
            </a:lvl2pPr>
            <a:lvl3pPr>
              <a:defRPr sz="3900"/>
            </a:lvl3pPr>
            <a:lvl4pPr>
              <a:defRPr sz="3200"/>
            </a:lvl4pPr>
            <a:lvl5pPr>
              <a:defRPr sz="2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5235584" y="1727779"/>
            <a:ext cx="8695452" cy="64160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1" tIns="73756" rIns="147511" bIns="7375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3237392" y="8357269"/>
            <a:ext cx="257083" cy="24238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1" tIns="73756" rIns="147511" bIns="7375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168" y="1835243"/>
            <a:ext cx="3659651" cy="2467716"/>
          </a:xfrm>
        </p:spPr>
        <p:txBody>
          <a:bodyPr vert="horz" lIns="73756" tIns="73756" rIns="73756" bIns="73756" anchor="b"/>
          <a:lstStyle>
            <a:lvl1pPr algn="l">
              <a:buNone/>
              <a:defRPr sz="32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8168" y="4410809"/>
            <a:ext cx="3654610" cy="3398125"/>
          </a:xfrm>
        </p:spPr>
        <p:txBody>
          <a:bodyPr lIns="103258" rIns="73756" bIns="73756" anchor="t"/>
          <a:lstStyle>
            <a:lvl1pPr marL="0" indent="0" algn="l">
              <a:spcBef>
                <a:spcPts val="403"/>
              </a:spcBef>
              <a:buFontTx/>
              <a:buNone/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358231" y="9911198"/>
            <a:ext cx="1008168" cy="569325"/>
          </a:xfrm>
        </p:spPr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5764872" y="1870358"/>
            <a:ext cx="7636875" cy="613088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5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5753" y="9069587"/>
            <a:ext cx="15154030" cy="1623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7511" tIns="73756" rIns="147511" bIns="7375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7246210" y="9698321"/>
            <a:ext cx="7876315" cy="9950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7511" tIns="73756" rIns="147511" bIns="7375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5753" y="-11140"/>
            <a:ext cx="15154030" cy="1623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7511" tIns="73756" rIns="147511" bIns="7375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246210" y="-11138"/>
            <a:ext cx="7876315" cy="9950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7511" tIns="73756" rIns="147511" bIns="7375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56126" y="1097856"/>
            <a:ext cx="13610273" cy="1782233"/>
          </a:xfrm>
          <a:prstGeom prst="rect">
            <a:avLst/>
          </a:prstGeom>
        </p:spPr>
        <p:txBody>
          <a:bodyPr vert="horz" lIns="0" tIns="73756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756126" y="3017915"/>
            <a:ext cx="13610273" cy="6843776"/>
          </a:xfrm>
          <a:prstGeom prst="rect">
            <a:avLst/>
          </a:prstGeom>
        </p:spPr>
        <p:txBody>
          <a:bodyPr vert="horz" lIns="147511" tIns="73756" rIns="147511" bIns="73756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756126" y="9911198"/>
            <a:ext cx="3528589" cy="5693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734D57-92D0-4675-A164-793DC779F4BB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410736" y="9911198"/>
            <a:ext cx="5544926" cy="5693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3106189" y="9911198"/>
            <a:ext cx="1260210" cy="5693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31451" y="315606"/>
            <a:ext cx="15182969" cy="1012309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81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2533" indent="-44253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32577" indent="-39828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indent="-39828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643" indent="-33927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176" indent="-33927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2709" indent="-33927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3097731" indent="-29502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540264" indent="-295022" algn="l" rtl="0" eaLnBrk="1" latinLnBrk="0" hangingPunct="1">
        <a:spcBef>
          <a:spcPct val="20000"/>
        </a:spcBef>
        <a:buClr>
          <a:schemeClr val="tx2"/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97" indent="-29502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fortex-rostov.ru/wp-content/uploads/Cup_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1142" y="3186460"/>
            <a:ext cx="2088232" cy="3054795"/>
          </a:xfrm>
          <a:prstGeom prst="rect">
            <a:avLst/>
          </a:prstGeom>
          <a:noFill/>
        </p:spPr>
      </p:pic>
      <p:sp>
        <p:nvSpPr>
          <p:cNvPr id="430" name="Полилиния 429"/>
          <p:cNvSpPr/>
          <p:nvPr/>
        </p:nvSpPr>
        <p:spPr>
          <a:xfrm>
            <a:off x="1440582" y="160228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latin typeface="+mj-lt"/>
              </a:rPr>
              <a:t>ЦРМО</a:t>
            </a:r>
            <a:endParaRPr lang="ru-RU" sz="2400" kern="1200" dirty="0">
              <a:latin typeface="+mj-lt"/>
            </a:endParaRPr>
          </a:p>
        </p:txBody>
      </p:sp>
      <p:pic>
        <p:nvPicPr>
          <p:cNvPr id="1031" name="Picture 7" descr="C:\Users\СК Липецкийметаллург\Downloads\L_Metallurg [Converted]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1382" y="1242244"/>
            <a:ext cx="2377371" cy="504056"/>
          </a:xfrm>
          <a:prstGeom prst="rect">
            <a:avLst/>
          </a:prstGeom>
          <a:noFill/>
        </p:spPr>
      </p:pic>
      <p:pic>
        <p:nvPicPr>
          <p:cNvPr id="1032" name="Рисунок 3" descr="Profko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966" y="1098228"/>
            <a:ext cx="91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" name="TextBox 219"/>
          <p:cNvSpPr txBox="1"/>
          <p:nvPr/>
        </p:nvSpPr>
        <p:spPr>
          <a:xfrm>
            <a:off x="3240782" y="0"/>
            <a:ext cx="852130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+mj-lt"/>
              </a:rPr>
              <a:t>Турнирная сетка Кубка ОАО «НЛМК» по баскетболу</a:t>
            </a:r>
          </a:p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+mj-lt"/>
              </a:rPr>
              <a:t>2015 год</a:t>
            </a:r>
            <a:endParaRPr lang="ru-RU" b="1" u="sng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30" name="Picture 6" descr="C:\Users\СК Липецкийметаллург\Downloads\Graphic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1142" y="1170236"/>
            <a:ext cx="1791636" cy="950664"/>
          </a:xfrm>
          <a:prstGeom prst="rect">
            <a:avLst/>
          </a:prstGeom>
          <a:noFill/>
        </p:spPr>
      </p:pic>
      <p:sp>
        <p:nvSpPr>
          <p:cNvPr id="347" name="Полилиния 346"/>
          <p:cNvSpPr/>
          <p:nvPr/>
        </p:nvSpPr>
        <p:spPr>
          <a:xfrm>
            <a:off x="792510" y="700288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76" tIns="25476" rIns="25476" bIns="2547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ДЦ-2</a:t>
            </a:r>
            <a:endParaRPr lang="ru-RU" sz="2800" kern="1200" dirty="0">
              <a:latin typeface="+mj-lt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6625158" y="3762524"/>
            <a:ext cx="176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Матч за 1-е место</a:t>
            </a:r>
            <a:endParaRPr lang="ru-RU" sz="1600" b="1" u="sng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2" name="Полилиния 371"/>
          <p:cNvSpPr/>
          <p:nvPr/>
        </p:nvSpPr>
        <p:spPr>
          <a:xfrm>
            <a:off x="792510" y="7650956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41" tIns="24841" rIns="24841" bIns="2484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АГП</a:t>
            </a:r>
            <a:endParaRPr lang="ru-RU" sz="2800" kern="1200" dirty="0">
              <a:latin typeface="+mj-lt"/>
            </a:endParaRPr>
          </a:p>
        </p:txBody>
      </p:sp>
      <p:sp>
        <p:nvSpPr>
          <p:cNvPr id="378" name="Полилиния 377"/>
          <p:cNvSpPr/>
          <p:nvPr/>
        </p:nvSpPr>
        <p:spPr>
          <a:xfrm>
            <a:off x="1440582" y="232236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+mj-lt"/>
              </a:rPr>
              <a:t>ЦВС</a:t>
            </a:r>
            <a:endParaRPr lang="ru-RU" sz="2800" kern="1200" dirty="0">
              <a:latin typeface="+mj-lt"/>
            </a:endParaRPr>
          </a:p>
        </p:txBody>
      </p:sp>
      <p:cxnSp>
        <p:nvCxnSpPr>
          <p:cNvPr id="186" name="Прямая соединительная линия 185"/>
          <p:cNvCxnSpPr/>
          <p:nvPr/>
        </p:nvCxnSpPr>
        <p:spPr>
          <a:xfrm flipV="1">
            <a:off x="1728614" y="7506940"/>
            <a:ext cx="288032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>
            <a:off x="1728614" y="7218908"/>
            <a:ext cx="288032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Полилиния 187"/>
          <p:cNvSpPr/>
          <p:nvPr/>
        </p:nvSpPr>
        <p:spPr>
          <a:xfrm>
            <a:off x="2016646" y="6066780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РП</a:t>
            </a:r>
            <a:endParaRPr lang="ru-RU" sz="2800" kern="1200" dirty="0">
              <a:latin typeface="+mj-lt"/>
            </a:endParaRPr>
          </a:p>
        </p:txBody>
      </p:sp>
      <p:sp>
        <p:nvSpPr>
          <p:cNvPr id="189" name="Полилиния 188"/>
          <p:cNvSpPr/>
          <p:nvPr/>
        </p:nvSpPr>
        <p:spPr>
          <a:xfrm>
            <a:off x="2016646" y="7290916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АГП</a:t>
            </a:r>
            <a:endParaRPr lang="ru-RU" sz="2800" kern="1200" dirty="0">
              <a:latin typeface="+mj-lt"/>
            </a:endParaRPr>
          </a:p>
        </p:txBody>
      </p:sp>
      <p:sp>
        <p:nvSpPr>
          <p:cNvPr id="190" name="Полилиния 189"/>
          <p:cNvSpPr/>
          <p:nvPr/>
        </p:nvSpPr>
        <p:spPr>
          <a:xfrm>
            <a:off x="1440582" y="234132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Д/без</a:t>
            </a:r>
            <a:endParaRPr lang="ru-RU" sz="2800" kern="1200" dirty="0">
              <a:latin typeface="+mj-lt"/>
            </a:endParaRPr>
          </a:p>
        </p:txBody>
      </p:sp>
      <p:sp>
        <p:nvSpPr>
          <p:cNvPr id="191" name="Полилиния 190"/>
          <p:cNvSpPr/>
          <p:nvPr/>
        </p:nvSpPr>
        <p:spPr>
          <a:xfrm>
            <a:off x="1440582" y="88220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ДАТП</a:t>
            </a:r>
            <a:endParaRPr lang="ru-RU" sz="2800" kern="1200" dirty="0">
              <a:latin typeface="+mj-lt"/>
            </a:endParaRPr>
          </a:p>
        </p:txBody>
      </p:sp>
      <p:sp>
        <p:nvSpPr>
          <p:cNvPr id="203" name="Полилиния 202"/>
          <p:cNvSpPr/>
          <p:nvPr/>
        </p:nvSpPr>
        <p:spPr>
          <a:xfrm>
            <a:off x="2592710" y="594172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+mj-lt"/>
              </a:rPr>
              <a:t>Д/без</a:t>
            </a:r>
            <a:endParaRPr lang="ru-RU" sz="2800" kern="1200" dirty="0">
              <a:latin typeface="+mj-lt"/>
            </a:endParaRPr>
          </a:p>
        </p:txBody>
      </p:sp>
      <p:sp>
        <p:nvSpPr>
          <p:cNvPr id="204" name="Полилиния 203"/>
          <p:cNvSpPr/>
          <p:nvPr/>
        </p:nvSpPr>
        <p:spPr>
          <a:xfrm>
            <a:off x="2592710" y="196232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+mj-lt"/>
              </a:rPr>
              <a:t>ЦВС</a:t>
            </a:r>
            <a:endParaRPr lang="ru-RU" sz="2800" kern="1200" dirty="0">
              <a:latin typeface="+mj-lt"/>
            </a:endParaRPr>
          </a:p>
        </p:txBody>
      </p:sp>
      <p:sp>
        <p:nvSpPr>
          <p:cNvPr id="211" name="Полилиния 210"/>
          <p:cNvSpPr/>
          <p:nvPr/>
        </p:nvSpPr>
        <p:spPr>
          <a:xfrm>
            <a:off x="3168774" y="6714852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+mj-lt"/>
              </a:rPr>
              <a:t>РП</a:t>
            </a:r>
            <a:endParaRPr lang="ru-RU" sz="2800" kern="1200" dirty="0">
              <a:latin typeface="+mj-lt"/>
            </a:endParaRPr>
          </a:p>
        </p:txBody>
      </p:sp>
      <p:sp>
        <p:nvSpPr>
          <p:cNvPr id="214" name="Полилиния 213"/>
          <p:cNvSpPr/>
          <p:nvPr/>
        </p:nvSpPr>
        <p:spPr>
          <a:xfrm>
            <a:off x="5257006" y="2394372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smtClean="0">
                <a:latin typeface="+mj-lt"/>
              </a:rPr>
              <a:t>Д/</a:t>
            </a:r>
            <a:r>
              <a:rPr lang="ru-RU" sz="1800" dirty="0" err="1" smtClean="0">
                <a:latin typeface="+mj-lt"/>
              </a:rPr>
              <a:t>безоп</a:t>
            </a:r>
            <a:r>
              <a:rPr lang="ru-RU" sz="1800" dirty="0" smtClean="0">
                <a:latin typeface="+mj-lt"/>
              </a:rPr>
              <a:t>.</a:t>
            </a:r>
            <a:endParaRPr lang="ru-RU" sz="1800" kern="1200" dirty="0">
              <a:latin typeface="+mj-lt"/>
            </a:endParaRPr>
          </a:p>
        </p:txBody>
      </p:sp>
      <p:cxnSp>
        <p:nvCxnSpPr>
          <p:cNvPr id="234" name="Прямая соединительная линия 233"/>
          <p:cNvCxnSpPr/>
          <p:nvPr/>
        </p:nvCxnSpPr>
        <p:spPr>
          <a:xfrm>
            <a:off x="2376686" y="450156"/>
            <a:ext cx="216024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 flipV="1">
            <a:off x="2376686" y="810196"/>
            <a:ext cx="216024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>
            <a:off x="2376686" y="1818308"/>
            <a:ext cx="216024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/>
          <p:nvPr/>
        </p:nvCxnSpPr>
        <p:spPr>
          <a:xfrm flipV="1">
            <a:off x="2376686" y="2178348"/>
            <a:ext cx="216024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/>
          <p:cNvCxnSpPr/>
          <p:nvPr/>
        </p:nvCxnSpPr>
        <p:spPr>
          <a:xfrm>
            <a:off x="2952750" y="6282804"/>
            <a:ext cx="216024" cy="6480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>
          <a:xfrm flipV="1">
            <a:off x="2952750" y="6930876"/>
            <a:ext cx="216024" cy="5760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Полилиния 254"/>
          <p:cNvSpPr/>
          <p:nvPr/>
        </p:nvSpPr>
        <p:spPr>
          <a:xfrm>
            <a:off x="8857406" y="2394372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УЖДТ</a:t>
            </a:r>
            <a:endParaRPr lang="ru-RU" sz="2800" kern="1200" dirty="0">
              <a:latin typeface="+mj-lt"/>
            </a:endParaRPr>
          </a:p>
        </p:txBody>
      </p:sp>
      <p:sp>
        <p:nvSpPr>
          <p:cNvPr id="275" name="Полилиния 274"/>
          <p:cNvSpPr/>
          <p:nvPr/>
        </p:nvSpPr>
        <p:spPr>
          <a:xfrm>
            <a:off x="11305678" y="594172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+mj-lt"/>
              </a:rPr>
              <a:t>УЖДТ</a:t>
            </a:r>
            <a:endParaRPr lang="ru-RU" sz="2800" kern="1200" dirty="0">
              <a:latin typeface="+mj-lt"/>
            </a:endParaRPr>
          </a:p>
        </p:txBody>
      </p:sp>
      <p:sp>
        <p:nvSpPr>
          <p:cNvPr id="277" name="Полилиния 276"/>
          <p:cNvSpPr/>
          <p:nvPr/>
        </p:nvSpPr>
        <p:spPr>
          <a:xfrm>
            <a:off x="10873630" y="6498828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err="1" smtClean="0">
                <a:latin typeface="+mj-lt"/>
              </a:rPr>
              <a:t>ЦЭлС</a:t>
            </a:r>
            <a:endParaRPr lang="ru-RU" sz="2800" kern="1200" dirty="0">
              <a:latin typeface="+mj-lt"/>
            </a:endParaRPr>
          </a:p>
        </p:txBody>
      </p:sp>
      <p:cxnSp>
        <p:nvCxnSpPr>
          <p:cNvPr id="286" name="Прямая соединительная линия 285"/>
          <p:cNvCxnSpPr/>
          <p:nvPr/>
        </p:nvCxnSpPr>
        <p:spPr>
          <a:xfrm>
            <a:off x="12241782" y="810196"/>
            <a:ext cx="504056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единительная линия 291"/>
          <p:cNvCxnSpPr/>
          <p:nvPr/>
        </p:nvCxnSpPr>
        <p:spPr>
          <a:xfrm flipV="1">
            <a:off x="12241782" y="450156"/>
            <a:ext cx="504056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единительная линия 296"/>
          <p:cNvCxnSpPr/>
          <p:nvPr/>
        </p:nvCxnSpPr>
        <p:spPr>
          <a:xfrm>
            <a:off x="11809734" y="6714852"/>
            <a:ext cx="288032" cy="5760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Прямая соединительная линия 297"/>
          <p:cNvCxnSpPr/>
          <p:nvPr/>
        </p:nvCxnSpPr>
        <p:spPr>
          <a:xfrm flipV="1">
            <a:off x="11809734" y="6282804"/>
            <a:ext cx="288032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Полилиния 298"/>
          <p:cNvSpPr/>
          <p:nvPr/>
        </p:nvSpPr>
        <p:spPr>
          <a:xfrm>
            <a:off x="12097766" y="592276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err="1" smtClean="0">
                <a:latin typeface="+mj-lt"/>
              </a:rPr>
              <a:t>ЦЭлС</a:t>
            </a:r>
            <a:endParaRPr lang="ru-RU" sz="2800" kern="1200" dirty="0">
              <a:latin typeface="+mj-lt"/>
            </a:endParaRPr>
          </a:p>
        </p:txBody>
      </p:sp>
      <p:sp>
        <p:nvSpPr>
          <p:cNvPr id="300" name="Полилиния 299"/>
          <p:cNvSpPr/>
          <p:nvPr/>
        </p:nvSpPr>
        <p:spPr>
          <a:xfrm>
            <a:off x="12097766" y="7074892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+mj-lt"/>
              </a:rPr>
              <a:t>ПДС</a:t>
            </a:r>
            <a:endParaRPr lang="ru-RU" sz="2800" kern="1200" dirty="0">
              <a:latin typeface="+mj-lt"/>
            </a:endParaRPr>
          </a:p>
        </p:txBody>
      </p:sp>
      <p:sp>
        <p:nvSpPr>
          <p:cNvPr id="318" name="Полилиния 317"/>
          <p:cNvSpPr/>
          <p:nvPr/>
        </p:nvSpPr>
        <p:spPr>
          <a:xfrm>
            <a:off x="11305678" y="2034332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+mj-lt"/>
              </a:rPr>
              <a:t>ДЦ-1</a:t>
            </a:r>
            <a:endParaRPr lang="ru-RU" sz="2800" kern="1200" dirty="0">
              <a:latin typeface="+mj-lt"/>
            </a:endParaRPr>
          </a:p>
        </p:txBody>
      </p:sp>
      <p:sp>
        <p:nvSpPr>
          <p:cNvPr id="324" name="Полилиния 323"/>
          <p:cNvSpPr/>
          <p:nvPr/>
        </p:nvSpPr>
        <p:spPr>
          <a:xfrm>
            <a:off x="12745838" y="88220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err="1" smtClean="0">
                <a:latin typeface="+mj-lt"/>
              </a:rPr>
              <a:t>Гипромез</a:t>
            </a:r>
            <a:endParaRPr lang="ru-RU" sz="1600" kern="1200" dirty="0">
              <a:latin typeface="+mj-lt"/>
            </a:endParaRPr>
          </a:p>
        </p:txBody>
      </p:sp>
      <p:sp>
        <p:nvSpPr>
          <p:cNvPr id="345" name="Полилиния 344"/>
          <p:cNvSpPr/>
          <p:nvPr/>
        </p:nvSpPr>
        <p:spPr>
          <a:xfrm>
            <a:off x="12745838" y="1674292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76" tIns="25476" rIns="25476" bIns="2547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ДЦ-1</a:t>
            </a:r>
            <a:endParaRPr lang="ru-RU" sz="2800" kern="1200" dirty="0">
              <a:latin typeface="+mj-lt"/>
            </a:endParaRPr>
          </a:p>
        </p:txBody>
      </p:sp>
      <p:sp>
        <p:nvSpPr>
          <p:cNvPr id="354" name="Полилиния 353"/>
          <p:cNvSpPr/>
          <p:nvPr/>
        </p:nvSpPr>
        <p:spPr>
          <a:xfrm>
            <a:off x="13321902" y="6786860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76" tIns="25476" rIns="25476" bIns="2547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err="1" smtClean="0">
                <a:latin typeface="+mj-lt"/>
              </a:rPr>
              <a:t>Сталеплав</a:t>
            </a:r>
            <a:r>
              <a:rPr lang="ru-RU" sz="1400" dirty="0" smtClean="0">
                <a:latin typeface="+mj-lt"/>
              </a:rPr>
              <a:t>. Пр-во</a:t>
            </a:r>
            <a:endParaRPr lang="ru-RU" sz="1400" kern="1200" dirty="0">
              <a:latin typeface="+mj-lt"/>
            </a:endParaRPr>
          </a:p>
        </p:txBody>
      </p:sp>
      <p:sp>
        <p:nvSpPr>
          <p:cNvPr id="357" name="Полилиния 356"/>
          <p:cNvSpPr/>
          <p:nvPr/>
        </p:nvSpPr>
        <p:spPr>
          <a:xfrm>
            <a:off x="12745838" y="232236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76" tIns="25476" rIns="25476" bIns="2547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ПТС</a:t>
            </a:r>
            <a:endParaRPr lang="ru-RU" sz="2800" kern="1200" dirty="0">
              <a:latin typeface="+mj-lt"/>
            </a:endParaRPr>
          </a:p>
        </p:txBody>
      </p:sp>
      <p:sp>
        <p:nvSpPr>
          <p:cNvPr id="363" name="Полилиния 362"/>
          <p:cNvSpPr/>
          <p:nvPr/>
        </p:nvSpPr>
        <p:spPr>
          <a:xfrm>
            <a:off x="13321902" y="736292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41" tIns="24841" rIns="24841" bIns="2484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ПДС</a:t>
            </a:r>
            <a:endParaRPr lang="ru-RU" sz="2800" kern="1200" dirty="0">
              <a:latin typeface="+mj-lt"/>
            </a:endParaRPr>
          </a:p>
        </p:txBody>
      </p:sp>
      <p:cxnSp>
        <p:nvCxnSpPr>
          <p:cNvPr id="364" name="Прямая соединительная линия 363"/>
          <p:cNvCxnSpPr/>
          <p:nvPr/>
        </p:nvCxnSpPr>
        <p:spPr>
          <a:xfrm flipV="1">
            <a:off x="12241782" y="1890316"/>
            <a:ext cx="504056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Прямая соединительная линия 365"/>
          <p:cNvCxnSpPr/>
          <p:nvPr/>
        </p:nvCxnSpPr>
        <p:spPr>
          <a:xfrm>
            <a:off x="12241782" y="2250356"/>
            <a:ext cx="504056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Прямая соединительная линия 451"/>
          <p:cNvCxnSpPr/>
          <p:nvPr/>
        </p:nvCxnSpPr>
        <p:spPr>
          <a:xfrm flipV="1">
            <a:off x="13033870" y="7002884"/>
            <a:ext cx="288032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Прямая соединительная линия 456"/>
          <p:cNvCxnSpPr/>
          <p:nvPr/>
        </p:nvCxnSpPr>
        <p:spPr>
          <a:xfrm>
            <a:off x="13033870" y="7290916"/>
            <a:ext cx="288032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Box 461"/>
          <p:cNvSpPr txBox="1"/>
          <p:nvPr/>
        </p:nvSpPr>
        <p:spPr>
          <a:xfrm>
            <a:off x="6697166" y="7506940"/>
            <a:ext cx="176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+mj-lt"/>
              </a:rPr>
              <a:t>Матч за 3-е место</a:t>
            </a:r>
            <a:endParaRPr lang="ru-RU" sz="16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63" name="Овал 462"/>
          <p:cNvSpPr/>
          <p:nvPr/>
        </p:nvSpPr>
        <p:spPr>
          <a:xfrm>
            <a:off x="6265118" y="239437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dirty="0" smtClean="0">
                <a:latin typeface="+mj-lt"/>
              </a:rPr>
              <a:t>44</a:t>
            </a:r>
            <a:endParaRPr lang="ru-RU" dirty="0">
              <a:latin typeface="+mj-lt"/>
            </a:endParaRPr>
          </a:p>
        </p:txBody>
      </p:sp>
      <p:sp>
        <p:nvSpPr>
          <p:cNvPr id="464" name="Овал 463"/>
          <p:cNvSpPr/>
          <p:nvPr/>
        </p:nvSpPr>
        <p:spPr>
          <a:xfrm>
            <a:off x="8353350" y="239437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dirty="0" smtClean="0">
                <a:latin typeface="+mj-lt"/>
              </a:rPr>
              <a:t>48</a:t>
            </a:r>
            <a:endParaRPr lang="ru-RU" dirty="0">
              <a:latin typeface="+mj-lt"/>
            </a:endParaRPr>
          </a:p>
        </p:txBody>
      </p:sp>
      <p:sp>
        <p:nvSpPr>
          <p:cNvPr id="465" name="Овал 464"/>
          <p:cNvSpPr/>
          <p:nvPr/>
        </p:nvSpPr>
        <p:spPr>
          <a:xfrm>
            <a:off x="6265118" y="592276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dirty="0" smtClean="0">
                <a:latin typeface="+mj-lt"/>
              </a:rPr>
              <a:t>40</a:t>
            </a:r>
            <a:endParaRPr lang="ru-RU" dirty="0">
              <a:latin typeface="+mj-lt"/>
            </a:endParaRPr>
          </a:p>
        </p:txBody>
      </p:sp>
      <p:sp>
        <p:nvSpPr>
          <p:cNvPr id="471" name="TextBox 470"/>
          <p:cNvSpPr txBox="1"/>
          <p:nvPr/>
        </p:nvSpPr>
        <p:spPr>
          <a:xfrm>
            <a:off x="133217" y="7290916"/>
            <a:ext cx="627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26/01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17:00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72" name="TextBox 471"/>
          <p:cNvSpPr txBox="1"/>
          <p:nvPr/>
        </p:nvSpPr>
        <p:spPr>
          <a:xfrm>
            <a:off x="144438" y="9667180"/>
            <a:ext cx="627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26/01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18:00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76" name="TextBox 475"/>
          <p:cNvSpPr txBox="1"/>
          <p:nvPr/>
        </p:nvSpPr>
        <p:spPr>
          <a:xfrm>
            <a:off x="788053" y="450156"/>
            <a:ext cx="614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31/01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10:00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77" name="TextBox 476"/>
          <p:cNvSpPr txBox="1"/>
          <p:nvPr/>
        </p:nvSpPr>
        <p:spPr>
          <a:xfrm>
            <a:off x="809693" y="2034332"/>
            <a:ext cx="591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31/01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10:30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2177589" y="6642844"/>
            <a:ext cx="592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2/02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17:00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96" name="TextBox 495"/>
          <p:cNvSpPr txBox="1"/>
          <p:nvPr/>
        </p:nvSpPr>
        <p:spPr>
          <a:xfrm>
            <a:off x="162328" y="8515052"/>
            <a:ext cx="611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26/01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17:30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13863724" y="1962324"/>
            <a:ext cx="529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7/02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9:30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03" name="TextBox 502"/>
          <p:cNvSpPr txBox="1"/>
          <p:nvPr/>
        </p:nvSpPr>
        <p:spPr>
          <a:xfrm>
            <a:off x="14344729" y="7074892"/>
            <a:ext cx="57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31/01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9:30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05" name="TextBox 504"/>
          <p:cNvSpPr txBox="1"/>
          <p:nvPr/>
        </p:nvSpPr>
        <p:spPr>
          <a:xfrm>
            <a:off x="13796782" y="450156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7/02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9:00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12262974" y="6498828"/>
            <a:ext cx="583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2/02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18:30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81" name="Полилиния 280"/>
          <p:cNvSpPr/>
          <p:nvPr/>
        </p:nvSpPr>
        <p:spPr>
          <a:xfrm>
            <a:off x="5257006" y="592276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err="1" smtClean="0">
                <a:latin typeface="+mj-lt"/>
              </a:rPr>
              <a:t>ЦЭлС</a:t>
            </a:r>
            <a:endParaRPr lang="ru-RU" sz="2800" kern="1200" dirty="0">
              <a:latin typeface="+mj-lt"/>
            </a:endParaRPr>
          </a:p>
        </p:txBody>
      </p:sp>
      <p:sp>
        <p:nvSpPr>
          <p:cNvPr id="287" name="Полилиния 286"/>
          <p:cNvSpPr/>
          <p:nvPr/>
        </p:nvSpPr>
        <p:spPr>
          <a:xfrm>
            <a:off x="8857406" y="5850756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РП</a:t>
            </a:r>
            <a:endParaRPr lang="ru-RU" sz="2800" kern="1200" dirty="0">
              <a:latin typeface="+mj-lt"/>
            </a:endParaRPr>
          </a:p>
        </p:txBody>
      </p:sp>
      <p:sp>
        <p:nvSpPr>
          <p:cNvPr id="290" name="Овал 289"/>
          <p:cNvSpPr/>
          <p:nvPr/>
        </p:nvSpPr>
        <p:spPr>
          <a:xfrm>
            <a:off x="8353350" y="592276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dirty="0" smtClean="0">
                <a:latin typeface="+mj-lt"/>
              </a:rPr>
              <a:t>66</a:t>
            </a:r>
            <a:endParaRPr lang="ru-RU" dirty="0">
              <a:latin typeface="+mj-lt"/>
            </a:endParaRPr>
          </a:p>
        </p:txBody>
      </p:sp>
      <p:sp>
        <p:nvSpPr>
          <p:cNvPr id="303" name="Полилиния 302"/>
          <p:cNvSpPr/>
          <p:nvPr/>
        </p:nvSpPr>
        <p:spPr>
          <a:xfrm>
            <a:off x="5833070" y="4410596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latin typeface="+mj-lt"/>
              </a:rPr>
              <a:t>Д/</a:t>
            </a:r>
            <a:r>
              <a:rPr lang="ru-RU" sz="1800" kern="1200" dirty="0" err="1" smtClean="0">
                <a:latin typeface="+mj-lt"/>
              </a:rPr>
              <a:t>безоп</a:t>
            </a:r>
            <a:r>
              <a:rPr lang="ru-RU" sz="1800" kern="1200" dirty="0" smtClean="0">
                <a:latin typeface="+mj-lt"/>
              </a:rPr>
              <a:t>.</a:t>
            </a:r>
            <a:endParaRPr lang="ru-RU" sz="1800" kern="1200" dirty="0">
              <a:latin typeface="+mj-lt"/>
            </a:endParaRPr>
          </a:p>
        </p:txBody>
      </p:sp>
      <p:sp>
        <p:nvSpPr>
          <p:cNvPr id="304" name="Овал 303"/>
          <p:cNvSpPr/>
          <p:nvPr/>
        </p:nvSpPr>
        <p:spPr>
          <a:xfrm>
            <a:off x="6841182" y="44105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dirty="0" smtClean="0">
                <a:latin typeface="+mj-lt"/>
              </a:rPr>
              <a:t>53</a:t>
            </a:r>
            <a:endParaRPr lang="ru-RU" dirty="0">
              <a:latin typeface="+mj-lt"/>
            </a:endParaRPr>
          </a:p>
        </p:txBody>
      </p:sp>
      <p:sp>
        <p:nvSpPr>
          <p:cNvPr id="305" name="Полилиния 304"/>
          <p:cNvSpPr/>
          <p:nvPr/>
        </p:nvSpPr>
        <p:spPr>
          <a:xfrm>
            <a:off x="8353350" y="4410596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+mj-lt"/>
              </a:rPr>
              <a:t>РП</a:t>
            </a:r>
            <a:endParaRPr lang="ru-RU" sz="2800" kern="1200" dirty="0">
              <a:latin typeface="+mj-lt"/>
            </a:endParaRPr>
          </a:p>
        </p:txBody>
      </p:sp>
      <p:sp>
        <p:nvSpPr>
          <p:cNvPr id="306" name="Овал 305"/>
          <p:cNvSpPr/>
          <p:nvPr/>
        </p:nvSpPr>
        <p:spPr>
          <a:xfrm>
            <a:off x="7777286" y="44105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dirty="0" smtClean="0">
                <a:latin typeface="+mj-lt"/>
              </a:rPr>
              <a:t>36</a:t>
            </a:r>
            <a:endParaRPr lang="ru-RU" dirty="0">
              <a:latin typeface="+mj-lt"/>
            </a:endParaRPr>
          </a:p>
        </p:txBody>
      </p:sp>
      <p:cxnSp>
        <p:nvCxnSpPr>
          <p:cNvPr id="307" name="Прямая соединительная линия 306"/>
          <p:cNvCxnSpPr>
            <a:stCxn id="463" idx="4"/>
          </p:cNvCxnSpPr>
          <p:nvPr/>
        </p:nvCxnSpPr>
        <p:spPr>
          <a:xfrm>
            <a:off x="6481142" y="2826420"/>
            <a:ext cx="0" cy="1584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я соединительная линия 309"/>
          <p:cNvCxnSpPr>
            <a:endCxn id="465" idx="0"/>
          </p:cNvCxnSpPr>
          <p:nvPr/>
        </p:nvCxnSpPr>
        <p:spPr>
          <a:xfrm>
            <a:off x="6481142" y="4842644"/>
            <a:ext cx="0" cy="1080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Прямая соединительная линия 312"/>
          <p:cNvCxnSpPr>
            <a:stCxn id="464" idx="4"/>
          </p:cNvCxnSpPr>
          <p:nvPr/>
        </p:nvCxnSpPr>
        <p:spPr>
          <a:xfrm>
            <a:off x="8569374" y="2826420"/>
            <a:ext cx="0" cy="1584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Прямая соединительная линия 315"/>
          <p:cNvCxnSpPr>
            <a:endCxn id="290" idx="0"/>
          </p:cNvCxnSpPr>
          <p:nvPr/>
        </p:nvCxnSpPr>
        <p:spPr>
          <a:xfrm>
            <a:off x="8569374" y="4914652"/>
            <a:ext cx="0" cy="10081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Полилиния 327"/>
          <p:cNvSpPr/>
          <p:nvPr/>
        </p:nvSpPr>
        <p:spPr>
          <a:xfrm>
            <a:off x="5833070" y="7938988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err="1" smtClean="0">
                <a:latin typeface="+mj-lt"/>
              </a:rPr>
              <a:t>ЦЭлС</a:t>
            </a:r>
            <a:endParaRPr lang="ru-RU" sz="2800" kern="1200" dirty="0">
              <a:latin typeface="+mj-lt"/>
            </a:endParaRPr>
          </a:p>
        </p:txBody>
      </p:sp>
      <p:sp>
        <p:nvSpPr>
          <p:cNvPr id="329" name="Овал 328"/>
          <p:cNvSpPr/>
          <p:nvPr/>
        </p:nvSpPr>
        <p:spPr>
          <a:xfrm>
            <a:off x="6841182" y="79389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dirty="0" smtClean="0">
                <a:latin typeface="+mj-lt"/>
              </a:rPr>
              <a:t>39</a:t>
            </a:r>
            <a:endParaRPr lang="ru-RU" dirty="0">
              <a:latin typeface="+mj-lt"/>
            </a:endParaRPr>
          </a:p>
        </p:txBody>
      </p:sp>
      <p:sp>
        <p:nvSpPr>
          <p:cNvPr id="330" name="Полилиния 329"/>
          <p:cNvSpPr/>
          <p:nvPr/>
        </p:nvSpPr>
        <p:spPr>
          <a:xfrm>
            <a:off x="8353350" y="7938988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+mj-lt"/>
              </a:rPr>
              <a:t>УЖДТ</a:t>
            </a:r>
            <a:endParaRPr lang="ru-RU" sz="2800" kern="1200" dirty="0">
              <a:latin typeface="+mj-lt"/>
            </a:endParaRPr>
          </a:p>
        </p:txBody>
      </p:sp>
      <p:sp>
        <p:nvSpPr>
          <p:cNvPr id="331" name="Овал 330"/>
          <p:cNvSpPr/>
          <p:nvPr/>
        </p:nvSpPr>
        <p:spPr>
          <a:xfrm>
            <a:off x="7777286" y="79389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dirty="0" smtClean="0">
                <a:latin typeface="+mj-lt"/>
              </a:rPr>
              <a:t>37</a:t>
            </a:r>
            <a:endParaRPr lang="ru-RU" dirty="0">
              <a:latin typeface="+mj-lt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3816846" y="253838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Группа 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9937526" y="246638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Группа Б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03" name="Таблица 402"/>
          <p:cNvGraphicFramePr>
            <a:graphicFrameLocks noGrp="1"/>
          </p:cNvGraphicFramePr>
          <p:nvPr/>
        </p:nvGraphicFramePr>
        <p:xfrm>
          <a:off x="1224558" y="2970436"/>
          <a:ext cx="4248474" cy="284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3"/>
                <a:gridCol w="904521"/>
                <a:gridCol w="580198"/>
                <a:gridCol w="580198"/>
                <a:gridCol w="580198"/>
                <a:gridCol w="580198"/>
                <a:gridCol w="370374"/>
                <a:gridCol w="364754"/>
              </a:tblGrid>
              <a:tr h="699859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Команда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Результат игр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Очки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15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Д/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</a:rPr>
                        <a:t>безоп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27:19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31:20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18:17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5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ЦВС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19:27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7:33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18:24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5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РП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20:31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33:7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25:20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5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ПХПП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17:18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24:18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20:25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7" name="Таблица 406"/>
          <p:cNvGraphicFramePr>
            <a:graphicFrameLocks noGrp="1"/>
          </p:cNvGraphicFramePr>
          <p:nvPr/>
        </p:nvGraphicFramePr>
        <p:xfrm>
          <a:off x="9577486" y="2970436"/>
          <a:ext cx="4032448" cy="274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17"/>
                <a:gridCol w="863012"/>
                <a:gridCol w="545599"/>
                <a:gridCol w="545599"/>
                <a:gridCol w="545599"/>
                <a:gridCol w="545599"/>
                <a:gridCol w="351716"/>
                <a:gridCol w="346207"/>
              </a:tblGrid>
              <a:tr h="642661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Команда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Результат игр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Очки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49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УЖДТ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Myriad Pro Cond" pitchFamily="34" charset="0"/>
                        </a:rPr>
                        <a:t>39:2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32;29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34:11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9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ДЦ-1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2:39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6:41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4:19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9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002060"/>
                          </a:solidFill>
                        </a:rPr>
                        <a:t>ЦЭлС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29:32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41:6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43:13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9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Тех. Центр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11:34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19:4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yriad Pro Cond" pitchFamily="34" charset="0"/>
                        </a:rPr>
                        <a:t>13:43</a:t>
                      </a:r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yriad Pro Con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1" name="Полилиния 180"/>
          <p:cNvSpPr/>
          <p:nvPr/>
        </p:nvSpPr>
        <p:spPr>
          <a:xfrm>
            <a:off x="792510" y="9379148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76" tIns="25476" rIns="25476" bIns="2547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АТУ</a:t>
            </a:r>
            <a:endParaRPr lang="ru-RU" sz="2800" kern="1200" dirty="0">
              <a:latin typeface="+mj-lt"/>
            </a:endParaRPr>
          </a:p>
        </p:txBody>
      </p:sp>
      <p:sp>
        <p:nvSpPr>
          <p:cNvPr id="192" name="Полилиния 191"/>
          <p:cNvSpPr/>
          <p:nvPr/>
        </p:nvSpPr>
        <p:spPr>
          <a:xfrm>
            <a:off x="792510" y="8227020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76" tIns="25476" rIns="25476" bIns="2547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КХП</a:t>
            </a:r>
            <a:endParaRPr lang="ru-RU" sz="2800" kern="1200" dirty="0">
              <a:latin typeface="+mj-lt"/>
            </a:endParaRPr>
          </a:p>
        </p:txBody>
      </p:sp>
      <p:sp>
        <p:nvSpPr>
          <p:cNvPr id="193" name="Полилиния 192"/>
          <p:cNvSpPr/>
          <p:nvPr/>
        </p:nvSpPr>
        <p:spPr>
          <a:xfrm>
            <a:off x="792510" y="880308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76" tIns="25476" rIns="25476" bIns="2547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ПХПП</a:t>
            </a:r>
            <a:endParaRPr lang="ru-RU" sz="2800" kern="1200" dirty="0">
              <a:latin typeface="+mj-lt"/>
            </a:endParaRPr>
          </a:p>
        </p:txBody>
      </p:sp>
      <p:sp>
        <p:nvSpPr>
          <p:cNvPr id="194" name="Полилиния 193"/>
          <p:cNvSpPr/>
          <p:nvPr/>
        </p:nvSpPr>
        <p:spPr>
          <a:xfrm>
            <a:off x="792510" y="10027220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41" tIns="24841" rIns="24841" bIns="2484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УТЭЦ</a:t>
            </a:r>
            <a:endParaRPr lang="ru-RU" sz="2800" kern="1200" dirty="0">
              <a:latin typeface="+mj-lt"/>
            </a:endParaRPr>
          </a:p>
        </p:txBody>
      </p:sp>
      <p:cxnSp>
        <p:nvCxnSpPr>
          <p:cNvPr id="195" name="Прямая соединительная линия 194"/>
          <p:cNvCxnSpPr/>
          <p:nvPr/>
        </p:nvCxnSpPr>
        <p:spPr>
          <a:xfrm flipV="1">
            <a:off x="1728614" y="8731076"/>
            <a:ext cx="288032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>
            <a:off x="1728614" y="8443044"/>
            <a:ext cx="288032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flipV="1">
            <a:off x="1728614" y="9883204"/>
            <a:ext cx="288032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>
            <a:off x="1728614" y="9595172"/>
            <a:ext cx="288032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Полилиния 198"/>
          <p:cNvSpPr/>
          <p:nvPr/>
        </p:nvSpPr>
        <p:spPr>
          <a:xfrm>
            <a:off x="2016646" y="844304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ПХПП</a:t>
            </a:r>
            <a:endParaRPr lang="ru-RU" sz="2800" kern="1200" dirty="0">
              <a:latin typeface="+mj-lt"/>
            </a:endParaRPr>
          </a:p>
        </p:txBody>
      </p:sp>
      <p:sp>
        <p:nvSpPr>
          <p:cNvPr id="200" name="Полилиния 199"/>
          <p:cNvSpPr/>
          <p:nvPr/>
        </p:nvSpPr>
        <p:spPr>
          <a:xfrm>
            <a:off x="2016646" y="9667180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+mj-lt"/>
              </a:rPr>
              <a:t>АТУ</a:t>
            </a:r>
            <a:endParaRPr lang="ru-RU" sz="2800" kern="1200" dirty="0">
              <a:latin typeface="+mj-lt"/>
            </a:endParaRPr>
          </a:p>
        </p:txBody>
      </p:sp>
      <p:sp>
        <p:nvSpPr>
          <p:cNvPr id="201" name="Полилиния 200"/>
          <p:cNvSpPr/>
          <p:nvPr/>
        </p:nvSpPr>
        <p:spPr>
          <a:xfrm>
            <a:off x="3168774" y="9091116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+mj-lt"/>
              </a:rPr>
              <a:t>ПХПП</a:t>
            </a:r>
            <a:endParaRPr lang="ru-RU" sz="2800" kern="1200" dirty="0">
              <a:latin typeface="+mj-lt"/>
            </a:endParaRPr>
          </a:p>
        </p:txBody>
      </p:sp>
      <p:cxnSp>
        <p:nvCxnSpPr>
          <p:cNvPr id="202" name="Прямая соединительная линия 201"/>
          <p:cNvCxnSpPr/>
          <p:nvPr/>
        </p:nvCxnSpPr>
        <p:spPr>
          <a:xfrm>
            <a:off x="2952750" y="8659068"/>
            <a:ext cx="216024" cy="6480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flipV="1">
            <a:off x="2952750" y="9307140"/>
            <a:ext cx="216024" cy="5760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2189612" y="9019108"/>
            <a:ext cx="569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smtClean="0">
                <a:solidFill>
                  <a:srgbClr val="002060"/>
                </a:solidFill>
              </a:rPr>
              <a:t>2/02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17:30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07" name="Полилиния 206"/>
          <p:cNvSpPr/>
          <p:nvPr/>
        </p:nvSpPr>
        <p:spPr>
          <a:xfrm>
            <a:off x="12745838" y="234132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УЖДТ</a:t>
            </a:r>
            <a:endParaRPr lang="ru-RU" sz="2800" kern="1200" dirty="0">
              <a:latin typeface="+mj-lt"/>
            </a:endParaRPr>
          </a:p>
        </p:txBody>
      </p:sp>
      <p:sp>
        <p:nvSpPr>
          <p:cNvPr id="239" name="Полилиния 238"/>
          <p:cNvSpPr/>
          <p:nvPr/>
        </p:nvSpPr>
        <p:spPr>
          <a:xfrm>
            <a:off x="10873630" y="8947100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+mj-lt"/>
              </a:rPr>
              <a:t>Тех.Центр</a:t>
            </a:r>
            <a:endParaRPr lang="ru-RU" sz="1600" kern="1200" dirty="0">
              <a:latin typeface="+mj-lt"/>
            </a:endParaRPr>
          </a:p>
        </p:txBody>
      </p:sp>
      <p:cxnSp>
        <p:nvCxnSpPr>
          <p:cNvPr id="240" name="Прямая соединительная линия 239"/>
          <p:cNvCxnSpPr/>
          <p:nvPr/>
        </p:nvCxnSpPr>
        <p:spPr>
          <a:xfrm>
            <a:off x="11809734" y="9163124"/>
            <a:ext cx="288032" cy="5760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/>
          <p:cNvCxnSpPr/>
          <p:nvPr/>
        </p:nvCxnSpPr>
        <p:spPr>
          <a:xfrm flipV="1">
            <a:off x="11809734" y="8731076"/>
            <a:ext cx="288032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Полилиния 242"/>
          <p:cNvSpPr/>
          <p:nvPr/>
        </p:nvSpPr>
        <p:spPr>
          <a:xfrm>
            <a:off x="12097766" y="8371036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+mj-lt"/>
              </a:rPr>
              <a:t>ЦЭФ</a:t>
            </a:r>
            <a:endParaRPr lang="ru-RU" sz="2800" kern="1200" dirty="0">
              <a:latin typeface="+mj-lt"/>
            </a:endParaRPr>
          </a:p>
        </p:txBody>
      </p:sp>
      <p:sp>
        <p:nvSpPr>
          <p:cNvPr id="245" name="Полилиния 244"/>
          <p:cNvSpPr/>
          <p:nvPr/>
        </p:nvSpPr>
        <p:spPr>
          <a:xfrm>
            <a:off x="12097766" y="952316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+mj-lt"/>
              </a:rPr>
              <a:t>Тех.Центр</a:t>
            </a:r>
            <a:endParaRPr lang="ru-RU" sz="1600" kern="1200" dirty="0">
              <a:latin typeface="+mj-lt"/>
            </a:endParaRPr>
          </a:p>
        </p:txBody>
      </p:sp>
      <p:sp>
        <p:nvSpPr>
          <p:cNvPr id="247" name="Полилиния 246"/>
          <p:cNvSpPr/>
          <p:nvPr/>
        </p:nvSpPr>
        <p:spPr>
          <a:xfrm>
            <a:off x="13321902" y="9235132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76" tIns="25476" rIns="25476" bIns="2547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latin typeface="+mj-lt"/>
              </a:rPr>
              <a:t>Тех.Центр</a:t>
            </a:r>
            <a:endParaRPr lang="ru-RU" sz="1600" kern="1200" dirty="0">
              <a:latin typeface="+mj-lt"/>
            </a:endParaRPr>
          </a:p>
        </p:txBody>
      </p:sp>
      <p:sp>
        <p:nvSpPr>
          <p:cNvPr id="250" name="Полилиния 249"/>
          <p:cNvSpPr/>
          <p:nvPr/>
        </p:nvSpPr>
        <p:spPr>
          <a:xfrm>
            <a:off x="13321902" y="8010996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76" tIns="25476" rIns="25476" bIns="2547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err="1" smtClean="0">
                <a:latin typeface="+mj-lt"/>
              </a:rPr>
              <a:t>ЦРЭиСА</a:t>
            </a:r>
            <a:endParaRPr lang="ru-RU" sz="2000" kern="1200" dirty="0">
              <a:latin typeface="+mj-lt"/>
            </a:endParaRPr>
          </a:p>
        </p:txBody>
      </p:sp>
      <p:sp>
        <p:nvSpPr>
          <p:cNvPr id="252" name="Полилиния 251"/>
          <p:cNvSpPr/>
          <p:nvPr/>
        </p:nvSpPr>
        <p:spPr>
          <a:xfrm>
            <a:off x="13321902" y="8587060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76" tIns="25476" rIns="25476" bIns="2547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ЦЭФ</a:t>
            </a:r>
            <a:endParaRPr lang="ru-RU" sz="2800" kern="1200" dirty="0">
              <a:latin typeface="+mj-lt"/>
            </a:endParaRPr>
          </a:p>
        </p:txBody>
      </p:sp>
      <p:sp>
        <p:nvSpPr>
          <p:cNvPr id="254" name="Полилиния 253"/>
          <p:cNvSpPr/>
          <p:nvPr/>
        </p:nvSpPr>
        <p:spPr>
          <a:xfrm>
            <a:off x="13321902" y="9811196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41" tIns="24841" rIns="24841" bIns="2484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err="1" smtClean="0">
                <a:latin typeface="+mj-lt"/>
              </a:rPr>
              <a:t>ДПиОВ</a:t>
            </a:r>
            <a:endParaRPr lang="ru-RU" sz="1800" kern="1200" dirty="0">
              <a:latin typeface="+mj-lt"/>
            </a:endParaRPr>
          </a:p>
        </p:txBody>
      </p:sp>
      <p:cxnSp>
        <p:nvCxnSpPr>
          <p:cNvPr id="256" name="Прямая соединительная линия 255"/>
          <p:cNvCxnSpPr/>
          <p:nvPr/>
        </p:nvCxnSpPr>
        <p:spPr>
          <a:xfrm flipV="1">
            <a:off x="13033870" y="8227020"/>
            <a:ext cx="288032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/>
          <p:cNvCxnSpPr/>
          <p:nvPr/>
        </p:nvCxnSpPr>
        <p:spPr>
          <a:xfrm>
            <a:off x="13033870" y="8587060"/>
            <a:ext cx="288032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/>
          <p:cNvCxnSpPr/>
          <p:nvPr/>
        </p:nvCxnSpPr>
        <p:spPr>
          <a:xfrm flipV="1">
            <a:off x="13033870" y="9451156"/>
            <a:ext cx="288032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/>
          <p:cNvCxnSpPr/>
          <p:nvPr/>
        </p:nvCxnSpPr>
        <p:spPr>
          <a:xfrm>
            <a:off x="13033870" y="9739188"/>
            <a:ext cx="288032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14344730" y="8299028"/>
            <a:ext cx="575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31/01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9:00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14327160" y="9523164"/>
            <a:ext cx="611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26/01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18:30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12251752" y="8947100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2/02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18:00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13762355" y="2970436"/>
            <a:ext cx="11646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9/02   17:00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№1 - №2</a:t>
            </a: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9/02   17:30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№3 - №4</a:t>
            </a: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14/02   10:00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№1 - №4</a:t>
            </a: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14/02   10:30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№2- №3</a:t>
            </a: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16/02   17:00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№1 - №3</a:t>
            </a: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16/02   17:30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№2 - №4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144438" y="2970436"/>
            <a:ext cx="10940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7/02   10:00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№4 - №2</a:t>
            </a: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7/02   10:30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№3 - №1</a:t>
            </a: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9/02   18:00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№1- №4</a:t>
            </a: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9/02   18:30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№2 - №3</a:t>
            </a: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14/02   9:00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№1 - №2</a:t>
            </a: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14/02   9:30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№3- №4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470369" y="3402484"/>
            <a:ext cx="597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21/02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9:00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926753" y="3546500"/>
            <a:ext cx="597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21/02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9:45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185993" y="8443044"/>
            <a:ext cx="627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28/02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9:00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185993" y="4410596"/>
            <a:ext cx="627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28/02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9:45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9094" y="8659515"/>
            <a:ext cx="3050828" cy="203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" name="TextBox 123"/>
          <p:cNvSpPr txBox="1"/>
          <p:nvPr/>
        </p:nvSpPr>
        <p:spPr>
          <a:xfrm>
            <a:off x="7921302" y="9379148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ЦЭлС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265118" y="9235579"/>
            <a:ext cx="7856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РП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913190" y="9235132"/>
            <a:ext cx="132908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Д/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31041</TotalTime>
  <Words>279</Words>
  <Application>Microsoft Office PowerPoint</Application>
  <PresentationFormat>Произвольный</PresentationFormat>
  <Paragraphs>195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Поток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СК Липецкийметаллург</dc:creator>
  <cp:lastModifiedBy>СК Липецкийметаллург</cp:lastModifiedBy>
  <cp:revision>181</cp:revision>
  <dcterms:created xsi:type="dcterms:W3CDTF">2013-02-18T06:31:59Z</dcterms:created>
  <dcterms:modified xsi:type="dcterms:W3CDTF">2015-03-02T08:09:19Z</dcterms:modified>
</cp:coreProperties>
</file>